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85" r:id="rId6"/>
    <p:sldId id="287" r:id="rId7"/>
    <p:sldId id="260" r:id="rId8"/>
    <p:sldId id="282" r:id="rId9"/>
    <p:sldId id="261" r:id="rId10"/>
    <p:sldId id="271" r:id="rId11"/>
    <p:sldId id="272" r:id="rId12"/>
    <p:sldId id="264" r:id="rId13"/>
    <p:sldId id="265" r:id="rId14"/>
    <p:sldId id="273" r:id="rId15"/>
    <p:sldId id="266" r:id="rId16"/>
    <p:sldId id="284" r:id="rId17"/>
    <p:sldId id="267" r:id="rId18"/>
    <p:sldId id="275" r:id="rId19"/>
    <p:sldId id="276" r:id="rId20"/>
    <p:sldId id="268" r:id="rId21"/>
    <p:sldId id="277" r:id="rId22"/>
    <p:sldId id="278" r:id="rId23"/>
    <p:sldId id="270" r:id="rId24"/>
    <p:sldId id="286" r:id="rId25"/>
    <p:sldId id="288" r:id="rId26"/>
    <p:sldId id="28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0504" autoAdjust="0"/>
  </p:normalViewPr>
  <p:slideViewPr>
    <p:cSldViewPr>
      <p:cViewPr>
        <p:scale>
          <a:sx n="80" d="100"/>
          <a:sy n="80" d="100"/>
        </p:scale>
        <p:origin x="-71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A7613-E4D4-4BFD-A312-121A306899DB}" type="datetimeFigureOut">
              <a:rPr lang="en-US" smtClean="0"/>
              <a:pPr/>
              <a:t>10/21/2008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0E648-CF58-48F0-BC7F-051FA6650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</a:t>
            </a:r>
            <a:r>
              <a:rPr lang="en-US" baseline="0" dirty="0" smtClean="0"/>
              <a:t> picture slides, </a:t>
            </a:r>
            <a:r>
              <a:rPr lang="en-US" baseline="0" dirty="0" err="1" smtClean="0"/>
              <a:t>inlining</a:t>
            </a:r>
            <a:r>
              <a:rPr lang="en-US" baseline="0" dirty="0" smtClean="0"/>
              <a:t> first, analyses, </a:t>
            </a:r>
            <a:r>
              <a:rPr lang="en-US" baseline="0" dirty="0" err="1" smtClean="0"/>
              <a:t>alloc</a:t>
            </a:r>
            <a:r>
              <a:rPr lang="en-US" baseline="0" dirty="0" smtClean="0"/>
              <a:t>/knapsack approx</a:t>
            </a:r>
          </a:p>
          <a:p>
            <a:r>
              <a:rPr lang="en-US" baseline="0" dirty="0" smtClean="0"/>
              <a:t>First principles: what would I want to have? (to start) Then </a:t>
            </a:r>
            <a:r>
              <a:rPr lang="en-US" baseline="0" dirty="0" err="1" smtClean="0"/>
              <a:t>inlining</a:t>
            </a:r>
            <a:r>
              <a:rPr lang="en-US" baseline="0" dirty="0" smtClean="0"/>
              <a:t>, what can we actually measure?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it clearer</a:t>
            </a:r>
            <a:r>
              <a:rPr lang="en-US" baseline="0" dirty="0" smtClean="0"/>
              <a:t> identify subprogram </a:t>
            </a:r>
            <a:r>
              <a:rPr lang="en-US" baseline="0" dirty="0" smtClean="0">
                <a:sym typeface="Wingdings" pitchFamily="2" charset="2"/>
              </a:rPr>
              <a:t> finding root</a:t>
            </a:r>
          </a:p>
          <a:p>
            <a:r>
              <a:rPr lang="en-US" baseline="0" dirty="0" smtClean="0">
                <a:sym typeface="Wingdings" pitchFamily="2" charset="2"/>
              </a:rPr>
              <a:t>Make 1, </a:t>
            </a:r>
            <a:r>
              <a:rPr lang="en-US" baseline="0" smtClean="0">
                <a:sym typeface="Wingdings" pitchFamily="2" charset="2"/>
              </a:rPr>
              <a:t>2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it clearer</a:t>
            </a:r>
            <a:r>
              <a:rPr lang="en-US" baseline="0" dirty="0" smtClean="0"/>
              <a:t> identify subprogram </a:t>
            </a:r>
            <a:r>
              <a:rPr lang="en-US" baseline="0" dirty="0" smtClean="0">
                <a:sym typeface="Wingdings" pitchFamily="2" charset="2"/>
              </a:rPr>
              <a:t> finding root</a:t>
            </a:r>
          </a:p>
          <a:p>
            <a:r>
              <a:rPr lang="en-US" baseline="0" dirty="0" smtClean="0">
                <a:sym typeface="Wingdings" pitchFamily="2" charset="2"/>
              </a:rPr>
              <a:t>Make 1, 2 </a:t>
            </a:r>
            <a:r>
              <a:rPr lang="en-US" baseline="0" dirty="0" smtClean="0">
                <a:sym typeface="Wingdings" pitchFamily="2" charset="2"/>
              </a:rPr>
              <a:t>m</a:t>
            </a:r>
          </a:p>
          <a:p>
            <a:pPr marL="194310" indent="-514350"/>
            <a:r>
              <a:rPr lang="en-US" dirty="0" smtClean="0"/>
              <a:t>Then run escape analysis as usual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children,</a:t>
            </a:r>
            <a:r>
              <a:rPr lang="en-US" baseline="0" dirty="0" smtClean="0"/>
              <a:t> timestamps?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Duplicate</a:t>
            </a:r>
            <a:r>
              <a:rPr lang="en-US" baseline="0" dirty="0" smtClean="0"/>
              <a:t> at slide 7.5</a:t>
            </a:r>
          </a:p>
          <a:p>
            <a:r>
              <a:rPr lang="en-US" baseline="0" dirty="0" smtClean="0"/>
              <a:t>In this version, list how it helps</a:t>
            </a:r>
          </a:p>
          <a:p>
            <a:r>
              <a:rPr lang="en-US" baseline="0" dirty="0" smtClean="0"/>
              <a:t>Use graphic drawn in practice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Summary: Track</a:t>
            </a:r>
            <a:r>
              <a:rPr lang="en-US" baseline="0" dirty="0" smtClean="0"/>
              <a:t> allocation pointer, run collector at end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Make sampling less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Summary: Track</a:t>
            </a:r>
            <a:r>
              <a:rPr lang="en-US" baseline="0" dirty="0" smtClean="0"/>
              <a:t> allocation pointer, run collector at end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Knapsack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more callers</a:t>
            </a:r>
          </a:p>
          <a:p>
            <a:r>
              <a:rPr lang="en-US" dirty="0" smtClean="0"/>
              <a:t>Contrast</a:t>
            </a:r>
            <a:r>
              <a:rPr lang="en-US" baseline="0" dirty="0" smtClean="0"/>
              <a:t> with us looking at per-function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0E648-CF58-48F0-BC7F-051FA665068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23C2B20-024A-4CA2-B553-C57625FE2F26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F0A7-FF4A-4AF4-832E-F22C8B9DA419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E2F2745-3C97-47CD-ADF7-5F21F04E0E8D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52B6-05AB-4C5C-9647-2803FF365BC3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C9E1-BC45-4C33-9D9E-86038628BAA5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8E1B65F-2500-4FB1-A81B-89915ACEA85B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39D15C2-917C-49D9-8A83-5546A545D521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4020-C2F6-4B2C-8FF2-BA064FBEC6A0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4937-F616-4DF4-A874-048DD90FBCAC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23CC-AC08-4D7A-B80D-6D26D6BC2E09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014749E-0134-484F-A011-CA178E0FCC3B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394BA5-83E6-4668-BDF4-937AA1D015CF}" type="datetime1">
              <a:rPr lang="en-US" smtClean="0"/>
              <a:pPr/>
              <a:t>10/21/2008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4DA7E7-9B22-4496-B0D2-0788B9429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Jolt: </a:t>
            </a:r>
            <a:br>
              <a:rPr lang="en-US" dirty="0" smtClean="0"/>
            </a:br>
            <a:r>
              <a:rPr lang="en-US" dirty="0" smtClean="0"/>
              <a:t>Reducing Object Churn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AJ Shankar</a:t>
            </a:r>
            <a:r>
              <a:rPr lang="en-US" dirty="0" smtClean="0"/>
              <a:t>, Matt Arnold, </a:t>
            </a:r>
            <a:r>
              <a:rPr lang="en-US" dirty="0" err="1" smtClean="0"/>
              <a:t>Ras</a:t>
            </a:r>
            <a:r>
              <a:rPr lang="en-US" dirty="0" smtClean="0"/>
              <a:t> </a:t>
            </a:r>
            <a:r>
              <a:rPr lang="en-US" dirty="0" err="1" smtClean="0"/>
              <a:t>Bodik</a:t>
            </a:r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UC Berkeley, IBM Research | OOPSLA 2008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A7E7-9B22-4496-B0D2-0788B94291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%Capture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en-US" dirty="0"/>
              <a:t>%</a:t>
            </a:r>
            <a:r>
              <a:rPr lang="en-US" dirty="0" smtClean="0"/>
              <a:t>Capture(f) = % </a:t>
            </a:r>
            <a:r>
              <a:rPr lang="en-US" dirty="0" err="1" smtClean="0"/>
              <a:t>objs</a:t>
            </a:r>
            <a:r>
              <a:rPr lang="en-US" dirty="0" smtClean="0"/>
              <a:t> allocated by f or descendants that die before f returns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2667000"/>
            <a:ext cx="48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example: </a:t>
            </a:r>
          </a:p>
          <a:p>
            <a:pPr algn="ctr"/>
            <a:r>
              <a:rPr lang="en-US" sz="3200" dirty="0" smtClean="0"/>
              <a:t>%Capture(f) = 4/6</a:t>
            </a:r>
          </a:p>
          <a:p>
            <a:endParaRPr lang="en-US" sz="3200" dirty="0"/>
          </a:p>
          <a:p>
            <a:r>
              <a:rPr lang="en-US" sz="3200" dirty="0" smtClean="0"/>
              <a:t>Answers: Better to root at f than at parent of f?</a:t>
            </a:r>
          </a:p>
          <a:p>
            <a:endParaRPr lang="en-US" sz="3200" dirty="0" smtClean="0"/>
          </a:p>
          <a:p>
            <a:pPr algn="ctr"/>
            <a:r>
              <a:rPr lang="en-US" sz="3200" dirty="0" smtClean="0"/>
              <a:t>High %Capture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YES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315200" y="4800600"/>
            <a:ext cx="14478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5334000" y="2971800"/>
            <a:ext cx="3657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5029200" y="4800600"/>
            <a:ext cx="2133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6"/>
          <p:cNvSpPr>
            <a:spLocks noChangeArrowheads="1"/>
          </p:cNvSpPr>
          <p:nvPr/>
        </p:nvSpPr>
        <p:spPr bwMode="auto">
          <a:xfrm>
            <a:off x="60198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Freeform 7"/>
          <p:cNvSpPr>
            <a:spLocks/>
          </p:cNvSpPr>
          <p:nvPr/>
        </p:nvSpPr>
        <p:spPr bwMode="auto">
          <a:xfrm>
            <a:off x="6172200" y="3124200"/>
            <a:ext cx="1447800" cy="12954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240" y="432"/>
              </a:cxn>
              <a:cxn ang="0">
                <a:pos x="816" y="0"/>
              </a:cxn>
            </a:cxnLst>
            <a:rect l="0" t="0" r="r" b="b"/>
            <a:pathLst>
              <a:path w="816" h="960">
                <a:moveTo>
                  <a:pt x="0" y="960"/>
                </a:moveTo>
                <a:cubicBezTo>
                  <a:pt x="52" y="776"/>
                  <a:pt x="104" y="592"/>
                  <a:pt x="240" y="432"/>
                </a:cubicBezTo>
                <a:cubicBezTo>
                  <a:pt x="376" y="272"/>
                  <a:pt x="596" y="136"/>
                  <a:pt x="8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5562600" y="6248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Oval 10"/>
          <p:cNvSpPr>
            <a:spLocks noChangeArrowheads="1"/>
          </p:cNvSpPr>
          <p:nvPr/>
        </p:nvSpPr>
        <p:spPr bwMode="auto">
          <a:xfrm>
            <a:off x="6019800" y="5867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6400800" y="6172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Freeform 15"/>
          <p:cNvSpPr>
            <a:spLocks/>
          </p:cNvSpPr>
          <p:nvPr/>
        </p:nvSpPr>
        <p:spPr bwMode="auto">
          <a:xfrm>
            <a:off x="6629400" y="4087812"/>
            <a:ext cx="1386840" cy="2160588"/>
          </a:xfrm>
          <a:custGeom>
            <a:avLst/>
            <a:gdLst>
              <a:gd name="connsiteX0" fmla="*/ 148 w 3084"/>
              <a:gd name="connsiteY0" fmla="*/ 1776 h 1776"/>
              <a:gd name="connsiteX1" fmla="*/ 484 w 3084"/>
              <a:gd name="connsiteY1" fmla="*/ 960 h 1776"/>
              <a:gd name="connsiteX2" fmla="*/ 3052 w 3084"/>
              <a:gd name="connsiteY2" fmla="*/ 0 h 1776"/>
              <a:gd name="connsiteX0" fmla="*/ 148 w 3084"/>
              <a:gd name="connsiteY0" fmla="*/ 1776 h 1776"/>
              <a:gd name="connsiteX1" fmla="*/ 484 w 3084"/>
              <a:gd name="connsiteY1" fmla="*/ 720 h 1776"/>
              <a:gd name="connsiteX2" fmla="*/ 3052 w 3084"/>
              <a:gd name="connsiteY2" fmla="*/ 0 h 1776"/>
              <a:gd name="connsiteX0" fmla="*/ 0 w 2936"/>
              <a:gd name="connsiteY0" fmla="*/ 1776 h 1776"/>
              <a:gd name="connsiteX1" fmla="*/ 576 w 2936"/>
              <a:gd name="connsiteY1" fmla="*/ 480 h 1776"/>
              <a:gd name="connsiteX2" fmla="*/ 2904 w 2936"/>
              <a:gd name="connsiteY2" fmla="*/ 0 h 1776"/>
              <a:gd name="connsiteX0" fmla="*/ 0 w 2456"/>
              <a:gd name="connsiteY0" fmla="*/ 1384 h 1384"/>
              <a:gd name="connsiteX1" fmla="*/ 576 w 2456"/>
              <a:gd name="connsiteY1" fmla="*/ 88 h 1384"/>
              <a:gd name="connsiteX2" fmla="*/ 2424 w 2456"/>
              <a:gd name="connsiteY2" fmla="*/ 856 h 1384"/>
              <a:gd name="connsiteX0" fmla="*/ 0 w 2216"/>
              <a:gd name="connsiteY0" fmla="*/ 1384 h 1384"/>
              <a:gd name="connsiteX1" fmla="*/ 576 w 2216"/>
              <a:gd name="connsiteY1" fmla="*/ 88 h 1384"/>
              <a:gd name="connsiteX2" fmla="*/ 2184 w 2216"/>
              <a:gd name="connsiteY2" fmla="*/ 856 h 1384"/>
              <a:gd name="connsiteX0" fmla="*/ 0 w 2377"/>
              <a:gd name="connsiteY0" fmla="*/ 1457 h 1457"/>
              <a:gd name="connsiteX1" fmla="*/ 576 w 2377"/>
              <a:gd name="connsiteY1" fmla="*/ 161 h 1457"/>
              <a:gd name="connsiteX2" fmla="*/ 2109 w 2377"/>
              <a:gd name="connsiteY2" fmla="*/ 346 h 1457"/>
              <a:gd name="connsiteX3" fmla="*/ 2184 w 2377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86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" h="1361">
                <a:moveTo>
                  <a:pt x="0" y="1361"/>
                </a:moveTo>
                <a:cubicBezTo>
                  <a:pt x="156" y="1109"/>
                  <a:pt x="692" y="290"/>
                  <a:pt x="936" y="161"/>
                </a:cubicBezTo>
                <a:cubicBezTo>
                  <a:pt x="1167" y="0"/>
                  <a:pt x="1661" y="42"/>
                  <a:pt x="1869" y="154"/>
                </a:cubicBezTo>
                <a:cubicBezTo>
                  <a:pt x="2077" y="266"/>
                  <a:pt x="2103" y="698"/>
                  <a:pt x="2184" y="83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Oval 16"/>
          <p:cNvSpPr>
            <a:spLocks noChangeArrowheads="1"/>
          </p:cNvSpPr>
          <p:nvPr/>
        </p:nvSpPr>
        <p:spPr bwMode="auto">
          <a:xfrm>
            <a:off x="66294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Freeform 18"/>
          <p:cNvSpPr>
            <a:spLocks/>
          </p:cNvSpPr>
          <p:nvPr/>
        </p:nvSpPr>
        <p:spPr bwMode="auto">
          <a:xfrm>
            <a:off x="6781800" y="3581400"/>
            <a:ext cx="3810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96" y="192"/>
              </a:cxn>
              <a:cxn ang="0">
                <a:pos x="240" y="0"/>
              </a:cxn>
            </a:cxnLst>
            <a:rect l="0" t="0" r="r" b="b"/>
            <a:pathLst>
              <a:path w="240" h="528">
                <a:moveTo>
                  <a:pt x="0" y="528"/>
                </a:moveTo>
                <a:cubicBezTo>
                  <a:pt x="28" y="404"/>
                  <a:pt x="56" y="280"/>
                  <a:pt x="96" y="192"/>
                </a:cubicBezTo>
                <a:cubicBezTo>
                  <a:pt x="136" y="104"/>
                  <a:pt x="188" y="52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Freeform 19"/>
          <p:cNvSpPr>
            <a:spLocks/>
          </p:cNvSpPr>
          <p:nvPr/>
        </p:nvSpPr>
        <p:spPr bwMode="auto">
          <a:xfrm>
            <a:off x="5638800" y="5105400"/>
            <a:ext cx="457200" cy="1143000"/>
          </a:xfrm>
          <a:custGeom>
            <a:avLst/>
            <a:gdLst/>
            <a:ahLst/>
            <a:cxnLst>
              <a:cxn ang="0">
                <a:pos x="32" y="816"/>
              </a:cxn>
              <a:cxn ang="0">
                <a:pos x="32" y="384"/>
              </a:cxn>
              <a:cxn ang="0">
                <a:pos x="224" y="0"/>
              </a:cxn>
            </a:cxnLst>
            <a:rect l="0" t="0" r="r" b="b"/>
            <a:pathLst>
              <a:path w="224" h="816">
                <a:moveTo>
                  <a:pt x="32" y="816"/>
                </a:moveTo>
                <a:cubicBezTo>
                  <a:pt x="16" y="668"/>
                  <a:pt x="0" y="520"/>
                  <a:pt x="32" y="384"/>
                </a:cubicBezTo>
                <a:cubicBezTo>
                  <a:pt x="64" y="248"/>
                  <a:pt x="192" y="64"/>
                  <a:pt x="2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6858000" y="2590800"/>
            <a:ext cx="609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Verdana" pitchFamily="34" charset="0"/>
              </a:rPr>
              <a:t>f</a:t>
            </a:r>
            <a:endParaRPr lang="en-US" baseline="-25000" dirty="0">
              <a:latin typeface="Verdana" pitchFamily="34" charset="0"/>
            </a:endParaRPr>
          </a:p>
        </p:txBody>
      </p:sp>
      <p:sp>
        <p:nvSpPr>
          <p:cNvPr id="38" name="Freeform 21"/>
          <p:cNvSpPr>
            <a:spLocks/>
          </p:cNvSpPr>
          <p:nvPr/>
        </p:nvSpPr>
        <p:spPr bwMode="auto">
          <a:xfrm>
            <a:off x="6108700" y="3886200"/>
            <a:ext cx="673100" cy="1981200"/>
          </a:xfrm>
          <a:custGeom>
            <a:avLst/>
            <a:gdLst>
              <a:gd name="connsiteX0" fmla="*/ 64 w 488"/>
              <a:gd name="connsiteY0" fmla="*/ 1344 h 1344"/>
              <a:gd name="connsiteX1" fmla="*/ 64 w 488"/>
              <a:gd name="connsiteY1" fmla="*/ 1008 h 1344"/>
              <a:gd name="connsiteX2" fmla="*/ 448 w 488"/>
              <a:gd name="connsiteY2" fmla="*/ 528 h 1344"/>
              <a:gd name="connsiteX3" fmla="*/ 304 w 488"/>
              <a:gd name="connsiteY3" fmla="*/ 0 h 1344"/>
              <a:gd name="connsiteX0" fmla="*/ 64 w 540"/>
              <a:gd name="connsiteY0" fmla="*/ 1248 h 1248"/>
              <a:gd name="connsiteX1" fmla="*/ 64 w 540"/>
              <a:gd name="connsiteY1" fmla="*/ 912 h 1248"/>
              <a:gd name="connsiteX2" fmla="*/ 448 w 540"/>
              <a:gd name="connsiteY2" fmla="*/ 432 h 1248"/>
              <a:gd name="connsiteX3" fmla="*/ 448 w 540"/>
              <a:gd name="connsiteY3" fmla="*/ 0 h 1248"/>
              <a:gd name="connsiteX0" fmla="*/ 40 w 516"/>
              <a:gd name="connsiteY0" fmla="*/ 1248 h 1248"/>
              <a:gd name="connsiteX1" fmla="*/ 40 w 516"/>
              <a:gd name="connsiteY1" fmla="*/ 912 h 1248"/>
              <a:gd name="connsiteX2" fmla="*/ 280 w 516"/>
              <a:gd name="connsiteY2" fmla="*/ 336 h 1248"/>
              <a:gd name="connsiteX3" fmla="*/ 424 w 516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4" h="1248">
                <a:moveTo>
                  <a:pt x="40" y="1248"/>
                </a:moveTo>
                <a:cubicBezTo>
                  <a:pt x="8" y="1148"/>
                  <a:pt x="0" y="1064"/>
                  <a:pt x="40" y="912"/>
                </a:cubicBezTo>
                <a:cubicBezTo>
                  <a:pt x="80" y="760"/>
                  <a:pt x="216" y="488"/>
                  <a:pt x="280" y="336"/>
                </a:cubicBezTo>
                <a:cubicBezTo>
                  <a:pt x="344" y="184"/>
                  <a:pt x="317" y="195"/>
                  <a:pt x="4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Oval 6"/>
          <p:cNvSpPr>
            <a:spLocks noChangeArrowheads="1"/>
          </p:cNvSpPr>
          <p:nvPr/>
        </p:nvSpPr>
        <p:spPr bwMode="auto">
          <a:xfrm>
            <a:off x="8001000" y="5791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0" name="Freeform 7"/>
          <p:cNvSpPr>
            <a:spLocks/>
          </p:cNvSpPr>
          <p:nvPr/>
        </p:nvSpPr>
        <p:spPr bwMode="auto">
          <a:xfrm>
            <a:off x="8134630" y="3657838"/>
            <a:ext cx="856970" cy="2133362"/>
          </a:xfrm>
          <a:custGeom>
            <a:avLst/>
            <a:gdLst>
              <a:gd name="connsiteX0" fmla="*/ 0 w 472"/>
              <a:gd name="connsiteY0" fmla="*/ 1581 h 1581"/>
              <a:gd name="connsiteX1" fmla="*/ 240 w 472"/>
              <a:gd name="connsiteY1" fmla="*/ 1053 h 1581"/>
              <a:gd name="connsiteX2" fmla="*/ 472 w 472"/>
              <a:gd name="connsiteY2" fmla="*/ 0 h 1581"/>
              <a:gd name="connsiteX0" fmla="*/ 11 w 483"/>
              <a:gd name="connsiteY0" fmla="*/ 1581 h 1581"/>
              <a:gd name="connsiteX1" fmla="*/ 79 w 483"/>
              <a:gd name="connsiteY1" fmla="*/ 771 h 1581"/>
              <a:gd name="connsiteX2" fmla="*/ 483 w 483"/>
              <a:gd name="connsiteY2" fmla="*/ 0 h 1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" h="1581">
                <a:moveTo>
                  <a:pt x="11" y="1581"/>
                </a:moveTo>
                <a:cubicBezTo>
                  <a:pt x="63" y="1397"/>
                  <a:pt x="0" y="1034"/>
                  <a:pt x="79" y="771"/>
                </a:cubicBezTo>
                <a:cubicBezTo>
                  <a:pt x="158" y="508"/>
                  <a:pt x="263" y="136"/>
                  <a:pt x="48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Multiply 40"/>
          <p:cNvSpPr/>
          <p:nvPr/>
        </p:nvSpPr>
        <p:spPr>
          <a:xfrm>
            <a:off x="5943600" y="43434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ultiply 41"/>
          <p:cNvSpPr/>
          <p:nvPr/>
        </p:nvSpPr>
        <p:spPr>
          <a:xfrm>
            <a:off x="7924800" y="57150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%Control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%Control(f) = % </a:t>
            </a:r>
            <a:r>
              <a:rPr lang="en-US" dirty="0" err="1" smtClean="0"/>
              <a:t>objs</a:t>
            </a:r>
            <a:r>
              <a:rPr lang="en-US" dirty="0" smtClean="0"/>
              <a:t> </a:t>
            </a:r>
            <a:r>
              <a:rPr lang="en-US" dirty="0" smtClean="0"/>
              <a:t>allocated that are </a:t>
            </a:r>
            <a:r>
              <a:rPr lang="en-US" dirty="0" smtClean="0"/>
              <a:t>captured </a:t>
            </a:r>
            <a:r>
              <a:rPr lang="en-US" dirty="0" smtClean="0"/>
              <a:t>by f </a:t>
            </a:r>
            <a:r>
              <a:rPr lang="en-US" dirty="0" smtClean="0"/>
              <a:t>but</a:t>
            </a:r>
            <a:r>
              <a:rPr lang="en-US" dirty="0" smtClean="0"/>
              <a:t> </a:t>
            </a:r>
            <a:r>
              <a:rPr lang="en-US" dirty="0" smtClean="0"/>
              <a:t>not captured by descendants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2667000"/>
            <a:ext cx="480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example: </a:t>
            </a:r>
          </a:p>
          <a:p>
            <a:pPr algn="ctr"/>
            <a:r>
              <a:rPr lang="en-US" sz="3200" dirty="0" smtClean="0"/>
              <a:t>%Control(f) = 3/6</a:t>
            </a:r>
          </a:p>
          <a:p>
            <a:endParaRPr lang="en-US" sz="3200" dirty="0"/>
          </a:p>
          <a:p>
            <a:r>
              <a:rPr lang="en-US" sz="3200" dirty="0" smtClean="0"/>
              <a:t>Answers: Better to root at f than at child of f?</a:t>
            </a:r>
          </a:p>
          <a:p>
            <a:endParaRPr lang="en-US" sz="3200" dirty="0" smtClean="0"/>
          </a:p>
          <a:p>
            <a:pPr algn="ctr"/>
            <a:r>
              <a:rPr lang="en-US" sz="3200" dirty="0" smtClean="0"/>
              <a:t>High %Control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YES</a:t>
            </a:r>
          </a:p>
          <a:p>
            <a:endParaRPr lang="en-US" sz="3200" dirty="0"/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7315200" y="4800600"/>
            <a:ext cx="14478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5334000" y="2971800"/>
            <a:ext cx="3657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5"/>
          <p:cNvSpPr>
            <a:spLocks noChangeArrowheads="1"/>
          </p:cNvSpPr>
          <p:nvPr/>
        </p:nvSpPr>
        <p:spPr bwMode="auto">
          <a:xfrm>
            <a:off x="5029200" y="4800600"/>
            <a:ext cx="2133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60198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>
            <a:off x="6172200" y="3124200"/>
            <a:ext cx="1447800" cy="12954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240" y="432"/>
              </a:cxn>
              <a:cxn ang="0">
                <a:pos x="816" y="0"/>
              </a:cxn>
            </a:cxnLst>
            <a:rect l="0" t="0" r="r" b="b"/>
            <a:pathLst>
              <a:path w="816" h="960">
                <a:moveTo>
                  <a:pt x="0" y="960"/>
                </a:moveTo>
                <a:cubicBezTo>
                  <a:pt x="52" y="776"/>
                  <a:pt x="104" y="592"/>
                  <a:pt x="240" y="432"/>
                </a:cubicBezTo>
                <a:cubicBezTo>
                  <a:pt x="376" y="272"/>
                  <a:pt x="596" y="136"/>
                  <a:pt x="8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5562600" y="6248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6019800" y="5867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6400800" y="6172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Freeform 15"/>
          <p:cNvSpPr>
            <a:spLocks/>
          </p:cNvSpPr>
          <p:nvPr/>
        </p:nvSpPr>
        <p:spPr bwMode="auto">
          <a:xfrm>
            <a:off x="6629400" y="4087812"/>
            <a:ext cx="1386840" cy="2160588"/>
          </a:xfrm>
          <a:custGeom>
            <a:avLst/>
            <a:gdLst>
              <a:gd name="connsiteX0" fmla="*/ 148 w 3084"/>
              <a:gd name="connsiteY0" fmla="*/ 1776 h 1776"/>
              <a:gd name="connsiteX1" fmla="*/ 484 w 3084"/>
              <a:gd name="connsiteY1" fmla="*/ 960 h 1776"/>
              <a:gd name="connsiteX2" fmla="*/ 3052 w 3084"/>
              <a:gd name="connsiteY2" fmla="*/ 0 h 1776"/>
              <a:gd name="connsiteX0" fmla="*/ 148 w 3084"/>
              <a:gd name="connsiteY0" fmla="*/ 1776 h 1776"/>
              <a:gd name="connsiteX1" fmla="*/ 484 w 3084"/>
              <a:gd name="connsiteY1" fmla="*/ 720 h 1776"/>
              <a:gd name="connsiteX2" fmla="*/ 3052 w 3084"/>
              <a:gd name="connsiteY2" fmla="*/ 0 h 1776"/>
              <a:gd name="connsiteX0" fmla="*/ 0 w 2936"/>
              <a:gd name="connsiteY0" fmla="*/ 1776 h 1776"/>
              <a:gd name="connsiteX1" fmla="*/ 576 w 2936"/>
              <a:gd name="connsiteY1" fmla="*/ 480 h 1776"/>
              <a:gd name="connsiteX2" fmla="*/ 2904 w 2936"/>
              <a:gd name="connsiteY2" fmla="*/ 0 h 1776"/>
              <a:gd name="connsiteX0" fmla="*/ 0 w 2456"/>
              <a:gd name="connsiteY0" fmla="*/ 1384 h 1384"/>
              <a:gd name="connsiteX1" fmla="*/ 576 w 2456"/>
              <a:gd name="connsiteY1" fmla="*/ 88 h 1384"/>
              <a:gd name="connsiteX2" fmla="*/ 2424 w 2456"/>
              <a:gd name="connsiteY2" fmla="*/ 856 h 1384"/>
              <a:gd name="connsiteX0" fmla="*/ 0 w 2216"/>
              <a:gd name="connsiteY0" fmla="*/ 1384 h 1384"/>
              <a:gd name="connsiteX1" fmla="*/ 576 w 2216"/>
              <a:gd name="connsiteY1" fmla="*/ 88 h 1384"/>
              <a:gd name="connsiteX2" fmla="*/ 2184 w 2216"/>
              <a:gd name="connsiteY2" fmla="*/ 856 h 1384"/>
              <a:gd name="connsiteX0" fmla="*/ 0 w 2377"/>
              <a:gd name="connsiteY0" fmla="*/ 1457 h 1457"/>
              <a:gd name="connsiteX1" fmla="*/ 576 w 2377"/>
              <a:gd name="connsiteY1" fmla="*/ 161 h 1457"/>
              <a:gd name="connsiteX2" fmla="*/ 2109 w 2377"/>
              <a:gd name="connsiteY2" fmla="*/ 346 h 1457"/>
              <a:gd name="connsiteX3" fmla="*/ 2184 w 2377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86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" h="1361">
                <a:moveTo>
                  <a:pt x="0" y="1361"/>
                </a:moveTo>
                <a:cubicBezTo>
                  <a:pt x="156" y="1109"/>
                  <a:pt x="692" y="290"/>
                  <a:pt x="936" y="161"/>
                </a:cubicBezTo>
                <a:cubicBezTo>
                  <a:pt x="1167" y="0"/>
                  <a:pt x="1661" y="42"/>
                  <a:pt x="1869" y="154"/>
                </a:cubicBezTo>
                <a:cubicBezTo>
                  <a:pt x="2077" y="266"/>
                  <a:pt x="2103" y="698"/>
                  <a:pt x="2184" y="83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66294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Freeform 18"/>
          <p:cNvSpPr>
            <a:spLocks/>
          </p:cNvSpPr>
          <p:nvPr/>
        </p:nvSpPr>
        <p:spPr bwMode="auto">
          <a:xfrm>
            <a:off x="6781800" y="3581400"/>
            <a:ext cx="3810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96" y="192"/>
              </a:cxn>
              <a:cxn ang="0">
                <a:pos x="240" y="0"/>
              </a:cxn>
            </a:cxnLst>
            <a:rect l="0" t="0" r="r" b="b"/>
            <a:pathLst>
              <a:path w="240" h="528">
                <a:moveTo>
                  <a:pt x="0" y="528"/>
                </a:moveTo>
                <a:cubicBezTo>
                  <a:pt x="28" y="404"/>
                  <a:pt x="56" y="280"/>
                  <a:pt x="96" y="192"/>
                </a:cubicBezTo>
                <a:cubicBezTo>
                  <a:pt x="136" y="104"/>
                  <a:pt x="188" y="52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Freeform 19"/>
          <p:cNvSpPr>
            <a:spLocks/>
          </p:cNvSpPr>
          <p:nvPr/>
        </p:nvSpPr>
        <p:spPr bwMode="auto">
          <a:xfrm>
            <a:off x="5638800" y="5105400"/>
            <a:ext cx="457200" cy="1143000"/>
          </a:xfrm>
          <a:custGeom>
            <a:avLst/>
            <a:gdLst/>
            <a:ahLst/>
            <a:cxnLst>
              <a:cxn ang="0">
                <a:pos x="32" y="816"/>
              </a:cxn>
              <a:cxn ang="0">
                <a:pos x="32" y="384"/>
              </a:cxn>
              <a:cxn ang="0">
                <a:pos x="224" y="0"/>
              </a:cxn>
            </a:cxnLst>
            <a:rect l="0" t="0" r="r" b="b"/>
            <a:pathLst>
              <a:path w="224" h="816">
                <a:moveTo>
                  <a:pt x="32" y="816"/>
                </a:moveTo>
                <a:cubicBezTo>
                  <a:pt x="16" y="668"/>
                  <a:pt x="0" y="520"/>
                  <a:pt x="32" y="384"/>
                </a:cubicBezTo>
                <a:cubicBezTo>
                  <a:pt x="64" y="248"/>
                  <a:pt x="192" y="64"/>
                  <a:pt x="2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6858000" y="2590800"/>
            <a:ext cx="609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Verdana" pitchFamily="34" charset="0"/>
              </a:rPr>
              <a:t>f</a:t>
            </a:r>
            <a:endParaRPr lang="en-US" baseline="-25000" dirty="0">
              <a:latin typeface="Verdana" pitchFamily="34" charset="0"/>
            </a:endParaRPr>
          </a:p>
        </p:txBody>
      </p:sp>
      <p:sp>
        <p:nvSpPr>
          <p:cNvPr id="35" name="Freeform 21"/>
          <p:cNvSpPr>
            <a:spLocks/>
          </p:cNvSpPr>
          <p:nvPr/>
        </p:nvSpPr>
        <p:spPr bwMode="auto">
          <a:xfrm>
            <a:off x="6108700" y="3886200"/>
            <a:ext cx="673100" cy="1981200"/>
          </a:xfrm>
          <a:custGeom>
            <a:avLst/>
            <a:gdLst>
              <a:gd name="connsiteX0" fmla="*/ 64 w 488"/>
              <a:gd name="connsiteY0" fmla="*/ 1344 h 1344"/>
              <a:gd name="connsiteX1" fmla="*/ 64 w 488"/>
              <a:gd name="connsiteY1" fmla="*/ 1008 h 1344"/>
              <a:gd name="connsiteX2" fmla="*/ 448 w 488"/>
              <a:gd name="connsiteY2" fmla="*/ 528 h 1344"/>
              <a:gd name="connsiteX3" fmla="*/ 304 w 488"/>
              <a:gd name="connsiteY3" fmla="*/ 0 h 1344"/>
              <a:gd name="connsiteX0" fmla="*/ 64 w 540"/>
              <a:gd name="connsiteY0" fmla="*/ 1248 h 1248"/>
              <a:gd name="connsiteX1" fmla="*/ 64 w 540"/>
              <a:gd name="connsiteY1" fmla="*/ 912 h 1248"/>
              <a:gd name="connsiteX2" fmla="*/ 448 w 540"/>
              <a:gd name="connsiteY2" fmla="*/ 432 h 1248"/>
              <a:gd name="connsiteX3" fmla="*/ 448 w 540"/>
              <a:gd name="connsiteY3" fmla="*/ 0 h 1248"/>
              <a:gd name="connsiteX0" fmla="*/ 40 w 516"/>
              <a:gd name="connsiteY0" fmla="*/ 1248 h 1248"/>
              <a:gd name="connsiteX1" fmla="*/ 40 w 516"/>
              <a:gd name="connsiteY1" fmla="*/ 912 h 1248"/>
              <a:gd name="connsiteX2" fmla="*/ 280 w 516"/>
              <a:gd name="connsiteY2" fmla="*/ 336 h 1248"/>
              <a:gd name="connsiteX3" fmla="*/ 424 w 516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4" h="1248">
                <a:moveTo>
                  <a:pt x="40" y="1248"/>
                </a:moveTo>
                <a:cubicBezTo>
                  <a:pt x="8" y="1148"/>
                  <a:pt x="0" y="1064"/>
                  <a:pt x="40" y="912"/>
                </a:cubicBezTo>
                <a:cubicBezTo>
                  <a:pt x="80" y="760"/>
                  <a:pt x="216" y="488"/>
                  <a:pt x="280" y="336"/>
                </a:cubicBezTo>
                <a:cubicBezTo>
                  <a:pt x="344" y="184"/>
                  <a:pt x="317" y="195"/>
                  <a:pt x="4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Oval 6"/>
          <p:cNvSpPr>
            <a:spLocks noChangeArrowheads="1"/>
          </p:cNvSpPr>
          <p:nvPr/>
        </p:nvSpPr>
        <p:spPr bwMode="auto">
          <a:xfrm>
            <a:off x="8001000" y="5791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Freeform 7"/>
          <p:cNvSpPr>
            <a:spLocks/>
          </p:cNvSpPr>
          <p:nvPr/>
        </p:nvSpPr>
        <p:spPr bwMode="auto">
          <a:xfrm>
            <a:off x="8134630" y="3657838"/>
            <a:ext cx="856970" cy="2133362"/>
          </a:xfrm>
          <a:custGeom>
            <a:avLst/>
            <a:gdLst>
              <a:gd name="connsiteX0" fmla="*/ 0 w 472"/>
              <a:gd name="connsiteY0" fmla="*/ 1581 h 1581"/>
              <a:gd name="connsiteX1" fmla="*/ 240 w 472"/>
              <a:gd name="connsiteY1" fmla="*/ 1053 h 1581"/>
              <a:gd name="connsiteX2" fmla="*/ 472 w 472"/>
              <a:gd name="connsiteY2" fmla="*/ 0 h 1581"/>
              <a:gd name="connsiteX0" fmla="*/ 11 w 483"/>
              <a:gd name="connsiteY0" fmla="*/ 1581 h 1581"/>
              <a:gd name="connsiteX1" fmla="*/ 79 w 483"/>
              <a:gd name="connsiteY1" fmla="*/ 771 h 1581"/>
              <a:gd name="connsiteX2" fmla="*/ 483 w 483"/>
              <a:gd name="connsiteY2" fmla="*/ 0 h 1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" h="1581">
                <a:moveTo>
                  <a:pt x="11" y="1581"/>
                </a:moveTo>
                <a:cubicBezTo>
                  <a:pt x="63" y="1397"/>
                  <a:pt x="0" y="1034"/>
                  <a:pt x="79" y="771"/>
                </a:cubicBezTo>
                <a:cubicBezTo>
                  <a:pt x="158" y="508"/>
                  <a:pt x="263" y="136"/>
                  <a:pt x="48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Multiply 37"/>
          <p:cNvSpPr/>
          <p:nvPr/>
        </p:nvSpPr>
        <p:spPr>
          <a:xfrm>
            <a:off x="5943600" y="43434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Multiply 38"/>
          <p:cNvSpPr/>
          <p:nvPr/>
        </p:nvSpPr>
        <p:spPr>
          <a:xfrm>
            <a:off x="7924800" y="57150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ultiply 39"/>
          <p:cNvSpPr/>
          <p:nvPr/>
        </p:nvSpPr>
        <p:spPr>
          <a:xfrm>
            <a:off x="5486400" y="61722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Together Now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Three analyses together pinpoint subprogram root</a:t>
            </a:r>
            <a:endParaRPr lang="en-US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4343400" y="3200400"/>
            <a:ext cx="4419600" cy="3429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  <a:p>
            <a:pPr algn="ctr"/>
            <a:endParaRPr lang="en-US">
              <a:latin typeface="Verdana" pitchFamily="34" charset="0"/>
            </a:endParaRPr>
          </a:p>
          <a:p>
            <a:pPr algn="ctr"/>
            <a:endParaRPr lang="en-US">
              <a:latin typeface="Verdana" pitchFamily="34" charset="0"/>
            </a:endParaRPr>
          </a:p>
          <a:p>
            <a:pPr algn="ctr"/>
            <a:r>
              <a:rPr lang="en-US">
                <a:latin typeface="Verdana" pitchFamily="34" charset="0"/>
              </a:rPr>
              <a:t>    Capture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6172200" y="2743200"/>
            <a:ext cx="762000" cy="762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erdana" pitchFamily="34" charset="0"/>
              </a:rPr>
              <a:t>f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70866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70104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5410200" y="49530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4953000" y="4038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2" name="AutoShape 10"/>
          <p:cNvCxnSpPr>
            <a:cxnSpLocks noChangeShapeType="1"/>
          </p:cNvCxnSpPr>
          <p:nvPr/>
        </p:nvCxnSpPr>
        <p:spPr bwMode="auto">
          <a:xfrm>
            <a:off x="5638800" y="2667000"/>
            <a:ext cx="762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6019800" y="2133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114800" y="2438400"/>
            <a:ext cx="1371600" cy="376238"/>
          </a:xfrm>
          <a:prstGeom prst="rect">
            <a:avLst/>
          </a:prstGeom>
          <a:solidFill>
            <a:srgbClr val="ECEC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%Capture</a:t>
            </a:r>
          </a:p>
        </p:txBody>
      </p:sp>
      <p:cxnSp>
        <p:nvCxnSpPr>
          <p:cNvPr id="15" name="AutoShape 13"/>
          <p:cNvCxnSpPr>
            <a:cxnSpLocks noChangeShapeType="1"/>
          </p:cNvCxnSpPr>
          <p:nvPr/>
        </p:nvCxnSpPr>
        <p:spPr bwMode="auto">
          <a:xfrm>
            <a:off x="5638800" y="3581400"/>
            <a:ext cx="762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" name="Line 14"/>
          <p:cNvSpPr>
            <a:spLocks noChangeShapeType="1"/>
          </p:cNvSpPr>
          <p:nvPr/>
        </p:nvSpPr>
        <p:spPr bwMode="auto">
          <a:xfrm rot="10800000">
            <a:off x="6019800" y="3657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114800" y="3367088"/>
            <a:ext cx="1371600" cy="376237"/>
          </a:xfrm>
          <a:prstGeom prst="rect">
            <a:avLst/>
          </a:prstGeom>
          <a:solidFill>
            <a:srgbClr val="ECEC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%Control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2362200"/>
            <a:ext cx="358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High Capture:</a:t>
            </a:r>
          </a:p>
          <a:p>
            <a:r>
              <a:rPr lang="en-US" sz="2400" dirty="0" smtClean="0"/>
              <a:t>	Worth optimizing</a:t>
            </a:r>
          </a:p>
          <a:p>
            <a:endParaRPr lang="en-US" sz="2400" dirty="0" smtClean="0"/>
          </a:p>
          <a:p>
            <a:r>
              <a:rPr lang="en-US" sz="2400" dirty="0" smtClean="0"/>
              <a:t>High %Capture: </a:t>
            </a:r>
          </a:p>
          <a:p>
            <a:r>
              <a:rPr lang="en-US" sz="2400" dirty="0" smtClean="0"/>
              <a:t>	Better f than parent</a:t>
            </a:r>
          </a:p>
          <a:p>
            <a:endParaRPr lang="en-US" sz="2400" dirty="0" smtClean="0"/>
          </a:p>
          <a:p>
            <a:r>
              <a:rPr lang="en-US" sz="2400" dirty="0" smtClean="0"/>
              <a:t>High %Control: </a:t>
            </a:r>
          </a:p>
          <a:p>
            <a:r>
              <a:rPr lang="en-US" sz="2400" dirty="0" smtClean="0"/>
              <a:t>	Better f than child</a:t>
            </a:r>
          </a:p>
          <a:p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Compute Analyses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fficient runtime mechanism</a:t>
            </a:r>
          </a:p>
          <a:p>
            <a:pPr lvl="1"/>
            <a:r>
              <a:rPr lang="en-US" dirty="0" smtClean="0"/>
              <a:t>Thread-safe</a:t>
            </a:r>
          </a:p>
          <a:p>
            <a:pPr lvl="1"/>
            <a:r>
              <a:rPr lang="en-US" dirty="0" smtClean="0"/>
              <a:t>Simple to add to existing JIT code</a:t>
            </a:r>
          </a:p>
          <a:p>
            <a:r>
              <a:rPr lang="en-US" dirty="0" smtClean="0"/>
              <a:t>Solution: </a:t>
            </a:r>
            <a:r>
              <a:rPr lang="en-US" dirty="0" smtClean="0"/>
              <a:t>Track heap allocation pointer,  GC</a:t>
            </a:r>
            <a:endParaRPr lang="en-US" dirty="0" smtClean="0"/>
          </a:p>
          <a:p>
            <a:pPr lvl="1"/>
            <a:r>
              <a:rPr lang="en-US" dirty="0" smtClean="0"/>
              <a:t>Requires thread-local </a:t>
            </a:r>
            <a:r>
              <a:rPr lang="en-US" dirty="0" smtClean="0"/>
              <a:t>heaps (TLHs) &amp; copy collector</a:t>
            </a:r>
          </a:p>
          <a:p>
            <a:pPr lvl="2"/>
            <a:r>
              <a:rPr lang="en-US" dirty="0" smtClean="0"/>
              <a:t>Supported by virtually all modern JVMs</a:t>
            </a:r>
          </a:p>
          <a:p>
            <a:pPr lvl="2"/>
            <a:r>
              <a:rPr lang="en-US" dirty="0" smtClean="0"/>
              <a:t>Use </a:t>
            </a:r>
            <a:r>
              <a:rPr lang="en-US" dirty="0" smtClean="0"/>
              <a:t>runtime sampling to control overhead</a:t>
            </a:r>
          </a:p>
          <a:p>
            <a:pPr lvl="1"/>
            <a:r>
              <a:rPr lang="en-US" dirty="0" smtClean="0"/>
              <a:t>Alternative </a:t>
            </a:r>
            <a:r>
              <a:rPr lang="en-US" dirty="0" smtClean="0"/>
              <a:t>solution works for any JVM + GC</a:t>
            </a:r>
          </a:p>
          <a:p>
            <a:pPr lvl="2"/>
            <a:r>
              <a:rPr lang="en-US" dirty="0" smtClean="0"/>
              <a:t>Details in Appendix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Analyses with TLHs</a:t>
            </a:r>
            <a:endParaRPr lang="en-US" dirty="0"/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514600" y="3883223"/>
            <a:ext cx="18288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514600" y="5102423"/>
            <a:ext cx="1828800" cy="304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auto">
          <a:xfrm>
            <a:off x="2514600" y="3273623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2514600" y="6550223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2514600" y="3883223"/>
            <a:ext cx="1828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2514600" y="4188023"/>
            <a:ext cx="1828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514600" y="4797623"/>
            <a:ext cx="1828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2514600" y="5407223"/>
            <a:ext cx="1828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2514600" y="5635823"/>
            <a:ext cx="1828800" cy="457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2514600" y="3502223"/>
            <a:ext cx="1828800" cy="228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21"/>
          <p:cNvSpPr txBox="1">
            <a:spLocks noChangeArrowheads="1"/>
          </p:cNvSpPr>
          <p:nvPr/>
        </p:nvSpPr>
        <p:spPr bwMode="auto">
          <a:xfrm>
            <a:off x="1066800" y="3121223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(start(f))</a:t>
            </a:r>
            <a:endParaRPr lang="en-US" sz="1400" dirty="0"/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914400" y="3730823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(start(c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))</a:t>
            </a:r>
            <a:endParaRPr lang="en-US" sz="1400" dirty="0"/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914400" y="4035623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(end(c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))</a:t>
            </a:r>
            <a:endParaRPr lang="en-US" sz="1400" dirty="0"/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914400" y="4645223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(start(c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))</a:t>
            </a:r>
            <a:endParaRPr lang="en-US" sz="1400" dirty="0"/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914400" y="5254823"/>
            <a:ext cx="1600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(end(c</a:t>
            </a:r>
            <a:r>
              <a:rPr lang="en-US" sz="1400" baseline="-25000" dirty="0" smtClean="0"/>
              <a:t>2</a:t>
            </a:r>
            <a:r>
              <a:rPr lang="en-US" sz="1400" dirty="0"/>
              <a:t>))</a:t>
            </a:r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1066800" y="6397823"/>
            <a:ext cx="1447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 err="1" smtClean="0"/>
              <a:t>tlhp</a:t>
            </a:r>
            <a:r>
              <a:rPr lang="en-US" sz="1400" dirty="0" smtClean="0"/>
              <a:t>(end(f))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609600" y="15545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Choose to sample function f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Track thread local heap </a:t>
            </a:r>
            <a:r>
              <a:rPr lang="en-US" sz="2400" dirty="0" err="1" smtClean="0"/>
              <a:t>alloc</a:t>
            </a:r>
            <a:r>
              <a:rPr lang="en-US" sz="2400" dirty="0" smtClean="0"/>
              <a:t> pointer through </a:t>
            </a:r>
            <a:r>
              <a:rPr lang="en-US" sz="2400" dirty="0" err="1" smtClean="0"/>
              <a:t>f’s</a:t>
            </a:r>
            <a:r>
              <a:rPr lang="en-US" sz="2400" dirty="0" smtClean="0"/>
              <a:t> child calls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Run GC at the end of f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Compute capture and control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5029200" y="4691261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apture(f)</a:t>
            </a:r>
          </a:p>
          <a:p>
            <a:r>
              <a:rPr lang="en-US" dirty="0" smtClean="0"/>
              <a:t>%Capture(f) = |Capture(f)| / |</a:t>
            </a:r>
            <a:r>
              <a:rPr lang="en-US" dirty="0" err="1" smtClean="0"/>
              <a:t>Alloc</a:t>
            </a:r>
            <a:r>
              <a:rPr lang="en-US" dirty="0" smtClean="0"/>
              <a:t>(f)|</a:t>
            </a:r>
          </a:p>
          <a:p>
            <a:r>
              <a:rPr lang="en-US" dirty="0" smtClean="0"/>
              <a:t>%Control(f) = </a:t>
            </a:r>
            <a:r>
              <a:rPr lang="en-US" u="sng" dirty="0" smtClean="0"/>
              <a:t>|Capture(f)|-</a:t>
            </a:r>
            <a:r>
              <a:rPr lang="en-US" u="sng" dirty="0" smtClean="0">
                <a:sym typeface="Symbol"/>
              </a:rPr>
              <a:t></a:t>
            </a:r>
            <a:r>
              <a:rPr lang="en-US" u="sng" dirty="0" smtClean="0"/>
              <a:t>|Capture(c)|</a:t>
            </a:r>
          </a:p>
          <a:p>
            <a:r>
              <a:rPr lang="en-US" dirty="0"/>
              <a:t>	</a:t>
            </a:r>
            <a:r>
              <a:rPr lang="en-US" dirty="0" smtClean="0"/>
              <a:t>	    |</a:t>
            </a:r>
            <a:r>
              <a:rPr lang="en-US" dirty="0" err="1" smtClean="0"/>
              <a:t>Alloc</a:t>
            </a:r>
            <a:r>
              <a:rPr lang="en-US" dirty="0" smtClean="0"/>
              <a:t>(f)|</a:t>
            </a:r>
          </a:p>
          <a:p>
            <a:endParaRPr lang="en-US" dirty="0"/>
          </a:p>
        </p:txBody>
      </p:sp>
      <p:cxnSp>
        <p:nvCxnSpPr>
          <p:cNvPr id="58" name="Straight Arrow Connector 57"/>
          <p:cNvCxnSpPr>
            <a:endCxn id="35" idx="3"/>
          </p:cNvCxnSpPr>
          <p:nvPr/>
        </p:nvCxnSpPr>
        <p:spPr>
          <a:xfrm rot="16200000" flipV="1">
            <a:off x="4034631" y="3925292"/>
            <a:ext cx="1303338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rot="16200000" flipV="1">
            <a:off x="4206081" y="4096742"/>
            <a:ext cx="960438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 flipV="1">
            <a:off x="4343400" y="4919861"/>
            <a:ext cx="685800" cy="334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5400000">
            <a:off x="4214019" y="5049242"/>
            <a:ext cx="944562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utoShape 13"/>
          <p:cNvSpPr>
            <a:spLocks/>
          </p:cNvSpPr>
          <p:nvPr/>
        </p:nvSpPr>
        <p:spPr bwMode="auto">
          <a:xfrm rot="10800000">
            <a:off x="1066800" y="3276119"/>
            <a:ext cx="228600" cy="3276600"/>
          </a:xfrm>
          <a:prstGeom prst="rightBrace">
            <a:avLst>
              <a:gd name="adj1" fmla="val 1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7"/>
          <p:cNvSpPr txBox="1">
            <a:spLocks noChangeArrowheads="1"/>
          </p:cNvSpPr>
          <p:nvPr/>
        </p:nvSpPr>
        <p:spPr bwMode="auto">
          <a:xfrm>
            <a:off x="152400" y="4691261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Alloc</a:t>
            </a:r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39" name="Line Callout 3 38"/>
          <p:cNvSpPr/>
          <p:nvPr/>
        </p:nvSpPr>
        <p:spPr>
          <a:xfrm>
            <a:off x="6781800" y="3200400"/>
            <a:ext cx="2133600" cy="9906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16369"/>
              <a:gd name="adj8" fmla="val 493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Computed from sampling runs on children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2" grpId="0"/>
      <p:bldP spid="43" grpId="0"/>
      <p:bldP spid="44" grpId="0"/>
      <p:bldP spid="45" grpId="0"/>
      <p:bldP spid="46" grpId="0"/>
      <p:bldP spid="47" grpId="0"/>
      <p:bldP spid="53" grpId="0" uiExpand="1" build="allAtOnce"/>
      <p:bldP spid="66" grpId="0" animBg="1"/>
      <p:bldP spid="67" grpId="0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Optimize: Smart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Churn analyses identified subprogram </a:t>
            </a:r>
            <a:r>
              <a:rPr lang="en-US" sz="2800" dirty="0" smtClean="0"/>
              <a:t>roots</a:t>
            </a:r>
          </a:p>
          <a:p>
            <a:r>
              <a:rPr lang="en-US" sz="2800" dirty="0" smtClean="0"/>
              <a:t>Now</a:t>
            </a:r>
            <a:r>
              <a:rPr lang="en-US" sz="2800" dirty="0" smtClean="0"/>
              <a:t>, inline subprogram to expose </a:t>
            </a:r>
            <a:r>
              <a:rPr lang="en-US" sz="2800" dirty="0" err="1" smtClean="0"/>
              <a:t>allocs</a:t>
            </a:r>
            <a:r>
              <a:rPr lang="en-US" sz="2800" dirty="0" smtClean="0"/>
              <a:t> to EA</a:t>
            </a:r>
          </a:p>
          <a:p>
            <a:pPr lvl="1"/>
            <a:r>
              <a:rPr lang="en-US" sz="2400" dirty="0" smtClean="0"/>
              <a:t>Respect JIT optimization constraints (size bound)</a:t>
            </a:r>
          </a:p>
          <a:p>
            <a:pPr lvl="1"/>
            <a:r>
              <a:rPr lang="en-US" sz="2400" dirty="0" smtClean="0"/>
              <a:t>We can do better than </a:t>
            </a:r>
            <a:r>
              <a:rPr lang="en-US" sz="2400" dirty="0" err="1" smtClean="0"/>
              <a:t>i</a:t>
            </a:r>
            <a:r>
              <a:rPr lang="en-US" sz="2400" dirty="0" err="1" smtClean="0"/>
              <a:t>nlining</a:t>
            </a:r>
            <a:r>
              <a:rPr lang="en-US" sz="2400" dirty="0" smtClean="0"/>
              <a:t> </a:t>
            </a:r>
            <a:r>
              <a:rPr lang="en-US" sz="2400" dirty="0" smtClean="0"/>
              <a:t>whole </a:t>
            </a:r>
            <a:r>
              <a:rPr lang="en-US" sz="2400" dirty="0" smtClean="0"/>
              <a:t>subprogram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8" name="Oval 37"/>
          <p:cNvSpPr/>
          <p:nvPr/>
        </p:nvSpPr>
        <p:spPr>
          <a:xfrm>
            <a:off x="1981200" y="36576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1066800" y="4953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828800" y="4953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438400" y="4953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276600" y="4953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38" idx="3"/>
            <a:endCxn id="39" idx="7"/>
          </p:cNvCxnSpPr>
          <p:nvPr/>
        </p:nvCxnSpPr>
        <p:spPr>
          <a:xfrm rot="5400000">
            <a:off x="1533246" y="4426930"/>
            <a:ext cx="516825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41" idx="0"/>
          </p:cNvCxnSpPr>
          <p:nvPr/>
        </p:nvCxnSpPr>
        <p:spPr>
          <a:xfrm rot="16200000" flipH="1">
            <a:off x="2514600" y="47244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5"/>
            <a:endCxn id="42" idx="1"/>
          </p:cNvCxnSpPr>
          <p:nvPr/>
        </p:nvCxnSpPr>
        <p:spPr>
          <a:xfrm rot="16200000" flipH="1">
            <a:off x="2826730" y="4503129"/>
            <a:ext cx="516825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1997529" y="4708071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990600" y="556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90800" y="5715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10000" y="5562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990600" y="6096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39" idx="4"/>
            <a:endCxn id="47" idx="0"/>
          </p:cNvCxnSpPr>
          <p:nvPr/>
        </p:nvCxnSpPr>
        <p:spPr>
          <a:xfrm rot="5400000">
            <a:off x="1162050" y="5429250"/>
            <a:ext cx="1524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7" idx="4"/>
            <a:endCxn id="50" idx="0"/>
          </p:cNvCxnSpPr>
          <p:nvPr/>
        </p:nvCxnSpPr>
        <p:spPr>
          <a:xfrm rot="5400000">
            <a:off x="1104900" y="60198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" idx="4"/>
            <a:endCxn id="48" idx="0"/>
          </p:cNvCxnSpPr>
          <p:nvPr/>
        </p:nvCxnSpPr>
        <p:spPr>
          <a:xfrm rot="16200000" flipH="1">
            <a:off x="2686050" y="5619750"/>
            <a:ext cx="152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2" idx="5"/>
            <a:endCxn id="49" idx="1"/>
          </p:cNvCxnSpPr>
          <p:nvPr/>
        </p:nvCxnSpPr>
        <p:spPr>
          <a:xfrm rot="16200000" flipH="1">
            <a:off x="3628745" y="5381344"/>
            <a:ext cx="275151" cy="198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886200" y="46482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66" name="Freeform 65"/>
          <p:cNvSpPr/>
          <p:nvPr/>
        </p:nvSpPr>
        <p:spPr>
          <a:xfrm>
            <a:off x="2590800" y="3962400"/>
            <a:ext cx="1752600" cy="1998345"/>
          </a:xfrm>
          <a:custGeom>
            <a:avLst/>
            <a:gdLst>
              <a:gd name="connsiteX0" fmla="*/ 845820 w 1752600"/>
              <a:gd name="connsiteY0" fmla="*/ 1177290 h 1998345"/>
              <a:gd name="connsiteX1" fmla="*/ 1257300 w 1752600"/>
              <a:gd name="connsiteY1" fmla="*/ 1908810 h 1998345"/>
              <a:gd name="connsiteX2" fmla="*/ 1543050 w 1752600"/>
              <a:gd name="connsiteY2" fmla="*/ 1680210 h 1998345"/>
              <a:gd name="connsiteX3" fmla="*/ 0 w 1752600"/>
              <a:gd name="connsiteY3" fmla="*/ 0 h 1998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1998345">
                <a:moveTo>
                  <a:pt x="845820" y="1177290"/>
                </a:moveTo>
                <a:cubicBezTo>
                  <a:pt x="993457" y="1501140"/>
                  <a:pt x="1141095" y="1824990"/>
                  <a:pt x="1257300" y="1908810"/>
                </a:cubicBezTo>
                <a:cubicBezTo>
                  <a:pt x="1373505" y="1992630"/>
                  <a:pt x="1752600" y="1998345"/>
                  <a:pt x="1543050" y="1680210"/>
                </a:cubicBezTo>
                <a:cubicBezTo>
                  <a:pt x="1333500" y="1362075"/>
                  <a:pt x="666750" y="681037"/>
                  <a:pt x="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Alternate Process 69"/>
          <p:cNvSpPr/>
          <p:nvPr/>
        </p:nvSpPr>
        <p:spPr>
          <a:xfrm rot="2700000">
            <a:off x="1760984" y="4007994"/>
            <a:ext cx="2284220" cy="1143000"/>
          </a:xfrm>
          <a:prstGeom prst="flowChartAlternateProcess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lowchart: Alternate Process 70"/>
          <p:cNvSpPr/>
          <p:nvPr/>
        </p:nvSpPr>
        <p:spPr>
          <a:xfrm>
            <a:off x="5867400" y="5257800"/>
            <a:ext cx="2895600" cy="114300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Only need to inline functions that add churned allocation sites to root</a:t>
            </a:r>
            <a:endParaRPr lang="en-US" dirty="0"/>
          </a:p>
        </p:txBody>
      </p:sp>
      <p:sp>
        <p:nvSpPr>
          <p:cNvPr id="67" name="Trapezoid 66"/>
          <p:cNvSpPr/>
          <p:nvPr/>
        </p:nvSpPr>
        <p:spPr>
          <a:xfrm>
            <a:off x="533400" y="3581400"/>
            <a:ext cx="4114800" cy="2971800"/>
          </a:xfrm>
          <a:prstGeom prst="trapezoid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 rot="2700000">
            <a:off x="1513422" y="4285080"/>
            <a:ext cx="3276600" cy="1111766"/>
          </a:xfrm>
          <a:prstGeom prst="roundRect">
            <a:avLst/>
          </a:prstGeom>
          <a:solidFill>
            <a:schemeClr val="accent2">
              <a:alpha val="52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7" grpId="0" animBg="1"/>
      <p:bldP spid="48" grpId="0" animBg="1"/>
      <p:bldP spid="49" grpId="0" animBg="1"/>
      <p:bldP spid="50" grpId="0" animBg="1"/>
      <p:bldP spid="63" grpId="0" animBg="1"/>
      <p:bldP spid="66" grpId="0" animBg="1"/>
      <p:bldP spid="70" grpId="0" animBg="1"/>
      <p:bldP spid="71" grpId="0" animBg="1"/>
      <p:bldP spid="67" grpId="0" animBg="1"/>
      <p:bldP spid="67" grpId="1" animBg="1"/>
      <p:bldP spid="69" grpId="0" animBg="1"/>
      <p:bldP spid="6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Optimize: Smart </a:t>
            </a:r>
            <a:r>
              <a:rPr lang="en-US" dirty="0" err="1" smtClean="0"/>
              <a:t>Inlining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Goal: </a:t>
            </a:r>
            <a:r>
              <a:rPr lang="en-US" dirty="0" smtClean="0"/>
              <a:t>inline </a:t>
            </a:r>
            <a:r>
              <a:rPr lang="en-US" dirty="0" smtClean="0"/>
              <a:t>descendants that expose most # of churned </a:t>
            </a:r>
            <a:r>
              <a:rPr lang="en-US" dirty="0" err="1" smtClean="0"/>
              <a:t>allocs</a:t>
            </a:r>
            <a:r>
              <a:rPr lang="en-US" dirty="0" smtClean="0"/>
              <a:t> to </a:t>
            </a:r>
            <a:r>
              <a:rPr lang="en-US" dirty="0" smtClean="0"/>
              <a:t>EA</a:t>
            </a:r>
          </a:p>
          <a:p>
            <a:pPr lvl="1"/>
            <a:r>
              <a:rPr lang="en-US" dirty="0" smtClean="0"/>
              <a:t>While still respecting size bound</a:t>
            </a:r>
            <a:endParaRPr lang="en-US" dirty="0" smtClean="0"/>
          </a:p>
          <a:p>
            <a:r>
              <a:rPr lang="en-US" dirty="0" smtClean="0"/>
              <a:t>NP-Hard problem! (can solve Knapsack)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895600" y="41148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81200" y="5410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43200" y="5410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52800" y="5410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5410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5" idx="3"/>
            <a:endCxn id="6" idx="7"/>
          </p:cNvCxnSpPr>
          <p:nvPr/>
        </p:nvCxnSpPr>
        <p:spPr>
          <a:xfrm rot="5400000">
            <a:off x="2447646" y="4884130"/>
            <a:ext cx="516825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8" idx="0"/>
          </p:cNvCxnSpPr>
          <p:nvPr/>
        </p:nvCxnSpPr>
        <p:spPr>
          <a:xfrm rot="16200000" flipH="1">
            <a:off x="3429000" y="51816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5"/>
            <a:endCxn id="9" idx="1"/>
          </p:cNvCxnSpPr>
          <p:nvPr/>
        </p:nvCxnSpPr>
        <p:spPr>
          <a:xfrm rot="16200000" flipH="1">
            <a:off x="3741130" y="4960329"/>
            <a:ext cx="516825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911929" y="5165271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Alternate Process 13"/>
          <p:cNvSpPr/>
          <p:nvPr/>
        </p:nvSpPr>
        <p:spPr>
          <a:xfrm>
            <a:off x="5257800" y="4419600"/>
            <a:ext cx="2514600" cy="1371600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children to  inline to get closest to size bound without exceeding it?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Knapsack Approximation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dirty="0" smtClean="0"/>
              <a:t>Simple poly-time approximation:</a:t>
            </a:r>
          </a:p>
          <a:p>
            <a:pPr lvl="1"/>
            <a:r>
              <a:rPr lang="en-US" dirty="0" smtClean="0"/>
              <a:t>Inline child with greatest ratio of object </a:t>
            </a:r>
          </a:p>
          <a:p>
            <a:pPr lvl="1">
              <a:buNone/>
            </a:pPr>
            <a:r>
              <a:rPr lang="en-US" dirty="0" smtClean="0"/>
              <a:t>	allocations to code size</a:t>
            </a:r>
          </a:p>
          <a:p>
            <a:pPr lvl="2"/>
            <a:r>
              <a:rPr lang="en-US" dirty="0" smtClean="0">
                <a:cs typeface="Times New Roman"/>
              </a:rPr>
              <a:t>↑ %capture(f) </a:t>
            </a:r>
            <a:r>
              <a:rPr lang="en-US" dirty="0" smtClean="0">
                <a:cs typeface="Times New Roman"/>
                <a:sym typeface="Symbol"/>
              </a:rPr>
              <a:t> </a:t>
            </a:r>
            <a:r>
              <a:rPr lang="en-US" dirty="0" err="1" smtClean="0">
                <a:cs typeface="Times New Roman"/>
                <a:sym typeface="Symbol"/>
              </a:rPr>
              <a:t>objs</a:t>
            </a:r>
            <a:r>
              <a:rPr lang="en-US" dirty="0" smtClean="0">
                <a:cs typeface="Times New Roman"/>
                <a:sym typeface="Symbol"/>
              </a:rPr>
              <a:t> </a:t>
            </a:r>
            <a:r>
              <a:rPr lang="en-US" dirty="0" err="1" smtClean="0">
                <a:cs typeface="Times New Roman"/>
                <a:sym typeface="Symbol"/>
              </a:rPr>
              <a:t>alloc’d</a:t>
            </a:r>
            <a:r>
              <a:rPr lang="en-US" dirty="0" smtClean="0">
                <a:cs typeface="Times New Roman"/>
                <a:sym typeface="Symbol"/>
              </a:rPr>
              <a:t> in c are churned</a:t>
            </a:r>
            <a:endParaRPr lang="en-US" dirty="0" smtClean="0"/>
          </a:p>
          <a:p>
            <a:pPr lvl="1"/>
            <a:r>
              <a:rPr lang="en-US" dirty="0" smtClean="0"/>
              <a:t>Repeat until size limit is reached</a:t>
            </a:r>
          </a:p>
          <a:p>
            <a:pPr lvl="1"/>
            <a:r>
              <a:rPr lang="en-US" dirty="0" smtClean="0"/>
              <a:t>But greedy = short-sighted!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3000" y="4572000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Root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2057400" y="53340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2667000" y="5867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</a:t>
            </a:r>
            <a:endParaRPr lang="en-US" sz="1600" dirty="0"/>
          </a:p>
        </p:txBody>
      </p:sp>
      <p:cxnSp>
        <p:nvCxnSpPr>
          <p:cNvPr id="10" name="Straight Arrow Connector 9"/>
          <p:cNvCxnSpPr>
            <a:endCxn id="5" idx="1"/>
          </p:cNvCxnSpPr>
          <p:nvPr/>
        </p:nvCxnSpPr>
        <p:spPr>
          <a:xfrm rot="16200000" flipH="1">
            <a:off x="1905000" y="5181600"/>
            <a:ext cx="241674" cy="241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90800" y="5791200"/>
            <a:ext cx="172011" cy="15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91200" y="5562600"/>
            <a:ext cx="3124200" cy="762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 will never be </a:t>
            </a:r>
            <a:r>
              <a:rPr lang="en-US" dirty="0" err="1" smtClean="0"/>
              <a:t>inlined</a:t>
            </a:r>
            <a:r>
              <a:rPr lang="en-US" dirty="0" smtClean="0"/>
              <a:t> because A will never be </a:t>
            </a:r>
            <a:r>
              <a:rPr lang="en-US" dirty="0" err="1" smtClean="0"/>
              <a:t>inlined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7239000" y="23622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3246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86600" y="36576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696200" y="3657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5344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stCxn id="11" idx="3"/>
            <a:endCxn id="13" idx="7"/>
          </p:cNvCxnSpPr>
          <p:nvPr/>
        </p:nvCxnSpPr>
        <p:spPr>
          <a:xfrm rot="5400000">
            <a:off x="6791046" y="3131530"/>
            <a:ext cx="516825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7" idx="0"/>
          </p:cNvCxnSpPr>
          <p:nvPr/>
        </p:nvCxnSpPr>
        <p:spPr>
          <a:xfrm rot="16200000" flipH="1">
            <a:off x="7772400" y="34290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5"/>
            <a:endCxn id="18" idx="1"/>
          </p:cNvCxnSpPr>
          <p:nvPr/>
        </p:nvCxnSpPr>
        <p:spPr>
          <a:xfrm rot="16200000" flipH="1">
            <a:off x="8084530" y="3207729"/>
            <a:ext cx="516825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7255329" y="3412671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Line Callout 1 82"/>
          <p:cNvSpPr/>
          <p:nvPr/>
        </p:nvSpPr>
        <p:spPr>
          <a:xfrm>
            <a:off x="3124200" y="4876800"/>
            <a:ext cx="1295400" cy="457200"/>
          </a:xfrm>
          <a:prstGeom prst="borderCallout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ratio</a:t>
            </a:r>
            <a:endParaRPr lang="en-US" dirty="0"/>
          </a:p>
        </p:txBody>
      </p:sp>
      <p:sp>
        <p:nvSpPr>
          <p:cNvPr id="84" name="Line Callout 1 83"/>
          <p:cNvSpPr/>
          <p:nvPr/>
        </p:nvSpPr>
        <p:spPr>
          <a:xfrm>
            <a:off x="3886200" y="5486400"/>
            <a:ext cx="1295400" cy="457200"/>
          </a:xfrm>
          <a:prstGeom prst="borderCallout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ratio</a:t>
            </a:r>
            <a:endParaRPr lang="en-US" dirty="0"/>
          </a:p>
        </p:txBody>
      </p:sp>
      <p:sp>
        <p:nvSpPr>
          <p:cNvPr id="85" name="Oval 84"/>
          <p:cNvSpPr/>
          <p:nvPr/>
        </p:nvSpPr>
        <p:spPr>
          <a:xfrm>
            <a:off x="1219200" y="56388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762000" y="5486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rot="5400000">
            <a:off x="952500" y="5295900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4" idx="4"/>
            <a:endCxn id="85" idx="0"/>
          </p:cNvCxnSpPr>
          <p:nvPr/>
        </p:nvCxnSpPr>
        <p:spPr>
          <a:xfrm rot="5400000">
            <a:off x="1428750" y="5505450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1" grpId="1" animBg="1"/>
      <p:bldP spid="13" grpId="0" animBg="1"/>
      <p:bldP spid="16" grpId="0" animBg="1"/>
      <p:bldP spid="83" grpId="0" animBg="1"/>
      <p:bldP spid="84" grpId="0" animBg="1"/>
      <p:bldP spid="85" grpId="0" animBg="1"/>
      <p:bldP spid="8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Churn Analyses to the Rescue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Would like to inline child if </a:t>
            </a:r>
            <a:r>
              <a:rPr lang="en-US" i="1" dirty="0" smtClean="0"/>
              <a:t>its</a:t>
            </a:r>
            <a:r>
              <a:rPr lang="en-US" dirty="0"/>
              <a:t> </a:t>
            </a:r>
            <a:r>
              <a:rPr lang="en-US" i="1" dirty="0" smtClean="0"/>
              <a:t>subprogram</a:t>
            </a:r>
            <a:r>
              <a:rPr lang="en-US" dirty="0" smtClean="0"/>
              <a:t> has churn elimination potential</a:t>
            </a:r>
          </a:p>
          <a:p>
            <a:r>
              <a:rPr lang="en-US" dirty="0" smtClean="0"/>
              <a:t>We already have an approximation: </a:t>
            </a:r>
            <a:r>
              <a:rPr lang="en-US" dirty="0" err="1" smtClean="0"/>
              <a:t>alloc</a:t>
            </a:r>
            <a:r>
              <a:rPr lang="en-US" dirty="0" smtClean="0"/>
              <a:t>(c)</a:t>
            </a:r>
          </a:p>
          <a:p>
            <a:pPr lvl="1"/>
            <a:r>
              <a:rPr lang="en-US" dirty="0" smtClean="0">
                <a:cs typeface="Times New Roman"/>
              </a:rPr>
              <a:t>Recall that </a:t>
            </a:r>
            <a:r>
              <a:rPr lang="en-US" dirty="0" err="1" smtClean="0">
                <a:cs typeface="Times New Roman"/>
              </a:rPr>
              <a:t>alloc</a:t>
            </a:r>
            <a:r>
              <a:rPr lang="en-US" dirty="0" smtClean="0">
                <a:cs typeface="Times New Roman"/>
              </a:rPr>
              <a:t>(c) is num </a:t>
            </a:r>
            <a:r>
              <a:rPr lang="en-US" dirty="0" err="1" smtClean="0">
                <a:cs typeface="Times New Roman"/>
              </a:rPr>
              <a:t>allocs</a:t>
            </a:r>
            <a:r>
              <a:rPr lang="en-US" dirty="0" smtClean="0">
                <a:cs typeface="Times New Roman"/>
              </a:rPr>
              <a:t> in entire subprogram</a:t>
            </a:r>
          </a:p>
          <a:p>
            <a:r>
              <a:rPr lang="en-US" dirty="0" smtClean="0">
                <a:cs typeface="Times New Roman"/>
              </a:rPr>
              <a:t>So: feed Knapsack approx </a:t>
            </a:r>
            <a:r>
              <a:rPr lang="en-US" dirty="0" err="1" smtClean="0">
                <a:cs typeface="Times New Roman"/>
              </a:rPr>
              <a:t>alloc</a:t>
            </a:r>
            <a:r>
              <a:rPr lang="en-US" dirty="0" smtClean="0">
                <a:cs typeface="Times New Roman"/>
              </a:rPr>
              <a:t>(c) instead of number of local object allocations in c</a:t>
            </a:r>
          </a:p>
          <a:p>
            <a:pPr lvl="1"/>
            <a:endParaRPr lang="en-US" dirty="0" smtClean="0">
              <a:cs typeface="Times New Roman"/>
            </a:endParaRP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143000" y="4593523"/>
            <a:ext cx="838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Root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894241" y="5192363"/>
            <a:ext cx="285512" cy="263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Callout 1 9"/>
          <p:cNvSpPr/>
          <p:nvPr/>
        </p:nvSpPr>
        <p:spPr>
          <a:xfrm>
            <a:off x="3810000" y="4898323"/>
            <a:ext cx="1295400" cy="457200"/>
          </a:xfrm>
          <a:prstGeom prst="borderCallout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</a:t>
            </a:r>
            <a:r>
              <a:rPr lang="en-US" dirty="0" err="1" smtClean="0"/>
              <a:t>alloc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219200" y="5660323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2000" y="5507923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952500" y="5317423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4"/>
            <a:endCxn id="12" idx="0"/>
          </p:cNvCxnSpPr>
          <p:nvPr/>
        </p:nvCxnSpPr>
        <p:spPr>
          <a:xfrm rot="5400000">
            <a:off x="1428750" y="5526973"/>
            <a:ext cx="228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410200" y="5562600"/>
            <a:ext cx="3505200" cy="762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</a:t>
            </a:r>
            <a:r>
              <a:rPr lang="en-US" dirty="0" err="1" smtClean="0"/>
              <a:t>inlined</a:t>
            </a:r>
            <a:r>
              <a:rPr lang="en-US" dirty="0" smtClean="0"/>
              <a:t> because subprogram has high </a:t>
            </a:r>
            <a:r>
              <a:rPr lang="en-US" dirty="0" err="1" smtClean="0"/>
              <a:t>alloc</a:t>
            </a:r>
            <a:r>
              <a:rPr lang="en-US" dirty="0" smtClean="0"/>
              <a:t>; then B </a:t>
            </a:r>
            <a:r>
              <a:rPr lang="en-US" dirty="0" err="1" smtClean="0"/>
              <a:t>inlined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2057400" y="5355523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45" name="Oval 44"/>
          <p:cNvSpPr/>
          <p:nvPr/>
        </p:nvSpPr>
        <p:spPr>
          <a:xfrm>
            <a:off x="2667000" y="5888923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</a:t>
            </a:r>
            <a:endParaRPr lang="en-US" sz="16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590800" y="5812723"/>
            <a:ext cx="172011" cy="152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 rot="2700000">
            <a:off x="1800435" y="5230461"/>
            <a:ext cx="1754653" cy="1447800"/>
          </a:xfrm>
          <a:prstGeom prst="ellipse">
            <a:avLst/>
          </a:prstGeom>
          <a:solidFill>
            <a:schemeClr val="accent2">
              <a:alpha val="4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3" grpId="0" animBg="1"/>
      <p:bldP spid="44" grpId="0" animBg="1"/>
      <p:bldP spid="45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Allocations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Once descendants have been </a:t>
            </a:r>
            <a:r>
              <a:rPr lang="en-US" dirty="0" err="1" smtClean="0"/>
              <a:t>inlined</a:t>
            </a:r>
            <a:r>
              <a:rPr lang="en-US" dirty="0" smtClean="0"/>
              <a:t>, pass to Escape Analysis</a:t>
            </a:r>
          </a:p>
          <a:p>
            <a:pPr lvl="1"/>
            <a:r>
              <a:rPr lang="en-US" dirty="0" smtClean="0"/>
              <a:t>Use JIT’s existing EA</a:t>
            </a:r>
          </a:p>
          <a:p>
            <a:pPr lvl="1"/>
            <a:r>
              <a:rPr lang="en-US" dirty="0" smtClean="0"/>
              <a:t>Because of smart </a:t>
            </a:r>
            <a:r>
              <a:rPr lang="en-US" dirty="0" err="1" smtClean="0"/>
              <a:t>inlining</a:t>
            </a:r>
            <a:r>
              <a:rPr lang="en-US" dirty="0" smtClean="0"/>
              <a:t>, objects’ allocation sites in f, lifetimes don’t escape f</a:t>
            </a:r>
          </a:p>
          <a:p>
            <a:pPr lvl="1"/>
            <a:r>
              <a:rPr lang="en-US" dirty="0" smtClean="0"/>
              <a:t>EA eliminates allocations via stack allocation or scalar replacement</a:t>
            </a:r>
          </a:p>
          <a:p>
            <a:pPr lvl="1"/>
            <a:r>
              <a:rPr lang="en-US" dirty="0" smtClean="0"/>
              <a:t>Bonus: improvements in EA == better JOLT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Object Churn?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09600" y="2286000"/>
            <a:ext cx="8534400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 smtClean="0"/>
              <a:t>[</a:t>
            </a:r>
            <a:r>
              <a:rPr lang="en-US" sz="2400" dirty="0" smtClean="0"/>
              <a:t>Mitchell, </a:t>
            </a:r>
            <a:r>
              <a:rPr lang="en-US" sz="2400" dirty="0" err="1" smtClean="0"/>
              <a:t>Sevitsky</a:t>
            </a:r>
            <a:r>
              <a:rPr lang="en-US" sz="2400" dirty="0" smtClean="0"/>
              <a:t> </a:t>
            </a:r>
            <a:r>
              <a:rPr lang="en-US" sz="2400" dirty="0" smtClean="0"/>
              <a:t>06]</a:t>
            </a:r>
          </a:p>
          <a:p>
            <a:pPr algn="ctr"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foo</a:t>
            </a:r>
            <a:r>
              <a:rPr lang="en-US" dirty="0" smtClean="0"/>
              <a:t>() {</a:t>
            </a:r>
          </a:p>
          <a:p>
            <a:pPr>
              <a:buNone/>
            </a:pPr>
            <a:r>
              <a:rPr lang="en-US" dirty="0" smtClean="0"/>
              <a:t>  return bar().length;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String bar() { </a:t>
            </a:r>
          </a:p>
          <a:p>
            <a:pPr>
              <a:buNone/>
            </a:pPr>
            <a:r>
              <a:rPr lang="en-US" dirty="0" smtClean="0"/>
              <a:t>  return new String(“</a:t>
            </a:r>
            <a:r>
              <a:rPr lang="en-US" dirty="0" err="1" smtClean="0"/>
              <a:t>foobar</a:t>
            </a:r>
            <a:r>
              <a:rPr lang="en-US" dirty="0" smtClean="0"/>
              <a:t>”);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7010400" y="5105400"/>
            <a:ext cx="18288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9600" y="1600200"/>
            <a:ext cx="8382000" cy="609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/>
              <a:t>Allocation of intermediate objects with short </a:t>
            </a:r>
            <a:r>
              <a:rPr lang="en-US" sz="2800" dirty="0" err="1" smtClean="0"/>
              <a:t>lifespans</a:t>
            </a:r>
            <a:endParaRPr lang="en-US" sz="28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3.33333E-6 -0.22778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Implemented Jolt in IBM’s J9 JVM</a:t>
            </a:r>
          </a:p>
          <a:p>
            <a:r>
              <a:rPr lang="en-US" dirty="0" smtClean="0"/>
              <a:t>Fully automatic, transparent</a:t>
            </a:r>
          </a:p>
          <a:p>
            <a:r>
              <a:rPr lang="en-US" dirty="0" smtClean="0"/>
              <a:t>Ran on large-scale benchmarks</a:t>
            </a:r>
          </a:p>
          <a:p>
            <a:pPr lvl="1"/>
            <a:r>
              <a:rPr lang="en-US" dirty="0" smtClean="0"/>
              <a:t>Eclipse</a:t>
            </a:r>
            <a:endParaRPr lang="en-US" dirty="0" smtClean="0"/>
          </a:p>
          <a:p>
            <a:pPr lvl="1"/>
            <a:r>
              <a:rPr lang="en-US" dirty="0" err="1" smtClean="0"/>
              <a:t>JPetStore</a:t>
            </a:r>
            <a:r>
              <a:rPr lang="en-US" dirty="0" smtClean="0"/>
              <a:t> on </a:t>
            </a:r>
            <a:r>
              <a:rPr lang="en-US" dirty="0" smtClean="0"/>
              <a:t>Spring</a:t>
            </a:r>
          </a:p>
          <a:p>
            <a:pPr lvl="1"/>
            <a:r>
              <a:rPr lang="en-US" dirty="0" smtClean="0"/>
              <a:t>TPC-W on </a:t>
            </a:r>
            <a:r>
              <a:rPr lang="en-US" dirty="0" err="1" smtClean="0"/>
              <a:t>JBoss</a:t>
            </a:r>
            <a:endParaRPr lang="en-US" dirty="0" smtClean="0"/>
          </a:p>
          <a:p>
            <a:pPr lvl="1"/>
            <a:r>
              <a:rPr lang="en-US" dirty="0" smtClean="0"/>
              <a:t>SPECjbb2005</a:t>
            </a:r>
          </a:p>
          <a:p>
            <a:pPr lvl="1"/>
            <a:r>
              <a:rPr lang="en-US" dirty="0" err="1" smtClean="0"/>
              <a:t>DaCapo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2325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752600"/>
                <a:gridCol w="1600200"/>
                <a:gridCol w="1371600"/>
                <a:gridCol w="14478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 %</a:t>
                      </a:r>
                      <a:r>
                        <a:rPr lang="en-US" dirty="0" err="1" smtClean="0"/>
                        <a:t>Objs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Elim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Jolt</a:t>
                      </a:r>
                      <a:r>
                        <a:rPr lang="en-US" baseline="0" dirty="0" smtClean="0"/>
                        <a:t> %</a:t>
                      </a:r>
                      <a:r>
                        <a:rPr lang="en-US" baseline="0" dirty="0" err="1" smtClean="0"/>
                        <a:t>Objs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Elim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Speedup</a:t>
                      </a:r>
                      <a:endParaRPr lang="en-US" dirty="0"/>
                    </a:p>
                  </a:txBody>
                  <a:tcPr marL="44873" marR="44873"/>
                </a:tc>
              </a:tr>
              <a:tr h="234833">
                <a:tc>
                  <a:txBody>
                    <a:bodyPr/>
                    <a:lstStyle/>
                    <a:p>
                      <a:r>
                        <a:rPr lang="en-US" dirty="0" smtClean="0"/>
                        <a:t>Eclipse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1.9%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4.6x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4.8%</a:t>
                      </a:r>
                      <a:endParaRPr lang="en-US" dirty="0"/>
                    </a:p>
                  </a:txBody>
                  <a:tcPr marL="44873" marR="44873"/>
                </a:tc>
              </a:tr>
              <a:tr h="40532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JPetStore</a:t>
                      </a:r>
                      <a:r>
                        <a:rPr lang="en-US" dirty="0" smtClean="0"/>
                        <a:t> on Spring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0.7%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2.5%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3.5x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2.2%</a:t>
                      </a:r>
                      <a:endParaRPr lang="en-US" dirty="0"/>
                    </a:p>
                  </a:txBody>
                  <a:tcPr marL="44873" marR="44873"/>
                </a:tc>
              </a:tr>
              <a:tr h="402472">
                <a:tc>
                  <a:txBody>
                    <a:bodyPr/>
                    <a:lstStyle/>
                    <a:p>
                      <a:r>
                        <a:rPr lang="en-US" dirty="0" smtClean="0"/>
                        <a:t>TPCW</a:t>
                      </a:r>
                      <a:r>
                        <a:rPr lang="en-US" baseline="0" dirty="0" smtClean="0"/>
                        <a:t> on </a:t>
                      </a:r>
                      <a:r>
                        <a:rPr lang="en-US" baseline="0" dirty="0" err="1" smtClean="0"/>
                        <a:t>JBoss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0.0%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4.3%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1.7x10</a:t>
                      </a:r>
                      <a:r>
                        <a:rPr lang="en-US" baseline="30000" dirty="0" smtClean="0"/>
                        <a:t>3</a:t>
                      </a:r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2.6%</a:t>
                      </a:r>
                      <a:endParaRPr lang="en-US" dirty="0"/>
                    </a:p>
                  </a:txBody>
                  <a:tcPr marL="44873" marR="44873"/>
                </a:tc>
              </a:tr>
              <a:tr h="405328">
                <a:tc>
                  <a:txBody>
                    <a:bodyPr/>
                    <a:lstStyle/>
                    <a:p>
                      <a:r>
                        <a:rPr lang="en-US" dirty="0" smtClean="0"/>
                        <a:t>SPECjbb2005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9.6%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32.1%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3.4x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13.2%</a:t>
                      </a:r>
                      <a:endParaRPr lang="en-US" dirty="0"/>
                    </a:p>
                  </a:txBody>
                  <a:tcPr marL="44873" marR="44873"/>
                </a:tc>
              </a:tr>
              <a:tr h="2348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DaCapo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3.4%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13.3%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3.9x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4.4%</a:t>
                      </a:r>
                      <a:endParaRPr lang="en-US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4343400"/>
            <a:ext cx="84582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EA performs poorly on large component-based apps</a:t>
            </a:r>
          </a:p>
          <a:p>
            <a:r>
              <a:rPr lang="en-US" dirty="0" smtClean="0"/>
              <a:t>Median ratio: 4.3x as many objects removed by Jolt</a:t>
            </a:r>
          </a:p>
          <a:p>
            <a:pPr lvl="1"/>
            <a:r>
              <a:rPr lang="en-US" dirty="0" smtClean="0"/>
              <a:t>Still many more to go</a:t>
            </a:r>
          </a:p>
          <a:p>
            <a:r>
              <a:rPr lang="en-US" dirty="0" smtClean="0"/>
              <a:t>Median speedup: 4.8%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524000"/>
            <a:ext cx="4572000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39000" y="1524000"/>
            <a:ext cx="17526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Experiments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Runtime </a:t>
            </a:r>
            <a:r>
              <a:rPr lang="en-US" dirty="0" smtClean="0"/>
              <a:t>overhead </a:t>
            </a:r>
            <a:r>
              <a:rPr lang="en-US" dirty="0" smtClean="0"/>
              <a:t>acceptable</a:t>
            </a:r>
          </a:p>
          <a:p>
            <a:pPr lvl="1"/>
            <a:r>
              <a:rPr lang="en-US" dirty="0" smtClean="0"/>
              <a:t>Average </a:t>
            </a:r>
            <a:r>
              <a:rPr lang="en-US" dirty="0" smtClean="0"/>
              <a:t>compilation overhead: 32% longer</a:t>
            </a:r>
          </a:p>
          <a:p>
            <a:pPr lvl="2"/>
            <a:r>
              <a:rPr lang="en-US" dirty="0" smtClean="0"/>
              <a:t>Acceptable for long-running </a:t>
            </a:r>
            <a:r>
              <a:rPr lang="en-US" dirty="0" smtClean="0"/>
              <a:t>programs (&lt; 15 s)</a:t>
            </a:r>
            <a:endParaRPr lang="en-US" dirty="0" smtClean="0"/>
          </a:p>
          <a:p>
            <a:pPr lvl="2"/>
            <a:r>
              <a:rPr lang="en-US" dirty="0" smtClean="0"/>
              <a:t>Often outweighed by speedup</a:t>
            </a:r>
          </a:p>
          <a:p>
            <a:pPr lvl="1"/>
            <a:r>
              <a:rPr lang="en-US" dirty="0" smtClean="0"/>
              <a:t>Average profiling overhead: 1.0%</a:t>
            </a:r>
          </a:p>
          <a:p>
            <a:pPr lvl="2"/>
            <a:r>
              <a:rPr lang="en-US" dirty="0" smtClean="0"/>
              <a:t>Run at 1 sample per 100k function invocations</a:t>
            </a:r>
          </a:p>
          <a:p>
            <a:r>
              <a:rPr lang="en-US" dirty="0" smtClean="0"/>
              <a:t>Combination of churn analyses and </a:t>
            </a:r>
            <a:r>
              <a:rPr lang="en-US" dirty="0" err="1" smtClean="0"/>
              <a:t>inlining</a:t>
            </a:r>
            <a:r>
              <a:rPr lang="en-US" dirty="0" smtClean="0"/>
              <a:t> performs better than either alone</a:t>
            </a:r>
          </a:p>
          <a:p>
            <a:pPr lvl="1"/>
            <a:r>
              <a:rPr lang="en-US" dirty="0" smtClean="0"/>
              <a:t>In every case, Jolt outperformed separate configurations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Jolt reduces object churn</a:t>
            </a:r>
          </a:p>
          <a:p>
            <a:pPr lvl="1"/>
            <a:r>
              <a:rPr lang="en-US" dirty="0" smtClean="0"/>
              <a:t>Transparently at runtime</a:t>
            </a:r>
          </a:p>
          <a:p>
            <a:pPr lvl="1"/>
            <a:r>
              <a:rPr lang="en-US" dirty="0" smtClean="0"/>
              <a:t>In large applications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2"/>
            <a:r>
              <a:rPr lang="en-US" dirty="0" smtClean="0"/>
              <a:t>Uses existing JIT technologies heavily</a:t>
            </a:r>
          </a:p>
          <a:p>
            <a:r>
              <a:rPr lang="en-US" dirty="0" smtClean="0"/>
              <a:t>Two-part approach</a:t>
            </a:r>
          </a:p>
          <a:p>
            <a:pPr lvl="1"/>
            <a:r>
              <a:rPr lang="en-US" dirty="0" smtClean="0"/>
              <a:t>Dynamic churn analyses: capture and control</a:t>
            </a:r>
          </a:p>
          <a:p>
            <a:pPr lvl="2"/>
            <a:r>
              <a:rPr lang="en-US" dirty="0" smtClean="0"/>
              <a:t>Pinpoint roots of good subprograms</a:t>
            </a:r>
          </a:p>
          <a:p>
            <a:pPr lvl="1"/>
            <a:r>
              <a:rPr lang="en-US" dirty="0" smtClean="0"/>
              <a:t>Smart </a:t>
            </a:r>
            <a:r>
              <a:rPr lang="en-US" dirty="0" err="1" smtClean="0"/>
              <a:t>inlining</a:t>
            </a:r>
            <a:endParaRPr lang="en-US" dirty="0" smtClean="0"/>
          </a:p>
          <a:p>
            <a:pPr lvl="2"/>
            <a:r>
              <a:rPr lang="en-US" dirty="0" smtClean="0"/>
              <a:t>Uses analyses and Knapsack approximation to inline beneficial functions into </a:t>
            </a:r>
            <a:r>
              <a:rPr lang="en-US" dirty="0" smtClean="0"/>
              <a:t>root</a:t>
            </a:r>
          </a:p>
          <a:p>
            <a:r>
              <a:rPr lang="en-US" dirty="0" smtClean="0"/>
              <a:t>Thanks!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/>
          <p:cNvSpPr/>
          <p:nvPr/>
        </p:nvSpPr>
        <p:spPr>
          <a:xfrm>
            <a:off x="7162800" y="3352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162800" y="42672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8" idx="4"/>
            <a:endCxn id="49" idx="0"/>
          </p:cNvCxnSpPr>
          <p:nvPr/>
        </p:nvCxnSpPr>
        <p:spPr>
          <a:xfrm rot="5400000">
            <a:off x="7391400" y="4152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Insight: One Context, Lots o’ Churn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559552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Objects escape allocation context</a:t>
            </a:r>
          </a:p>
          <a:p>
            <a:r>
              <a:rPr lang="en-US" dirty="0" smtClean="0"/>
              <a:t>Traditional EA: hands tied</a:t>
            </a:r>
          </a:p>
          <a:p>
            <a:r>
              <a:rPr lang="en-US" dirty="0" smtClean="0"/>
              <a:t>Several escape analyses </a:t>
            </a:r>
            <a:r>
              <a:rPr lang="en-US" dirty="0" smtClean="0"/>
              <a:t>explore </a:t>
            </a:r>
            <a:r>
              <a:rPr lang="en-US" dirty="0" smtClean="0"/>
              <a:t>up the </a:t>
            </a:r>
            <a:r>
              <a:rPr lang="en-US" dirty="0" smtClean="0"/>
              <a:t>stack to </a:t>
            </a:r>
            <a:r>
              <a:rPr lang="en-US" dirty="0" smtClean="0"/>
              <a:t>add context [Blanchet 99, Whaley 99, Gay 00] </a:t>
            </a:r>
            <a:endParaRPr lang="en-US" dirty="0" smtClean="0"/>
          </a:p>
          <a:p>
            <a:pPr lvl="1"/>
            <a:r>
              <a:rPr lang="en-US" dirty="0" smtClean="0"/>
              <a:t>Many objects = many contexts</a:t>
            </a:r>
          </a:p>
          <a:p>
            <a:pPr lvl="1"/>
            <a:r>
              <a:rPr lang="en-US" dirty="0" smtClean="0"/>
              <a:t>Hard to scale to 10k functions, </a:t>
            </a:r>
            <a:r>
              <a:rPr lang="en-US" dirty="0" smtClean="0"/>
              <a:t>500M context-sensitive </a:t>
            </a:r>
            <a:r>
              <a:rPr lang="en-US" dirty="0" err="1" smtClean="0"/>
              <a:t>allocs</a:t>
            </a:r>
            <a:r>
              <a:rPr lang="en-US" dirty="0" smtClean="0"/>
              <a:t>!</a:t>
            </a:r>
          </a:p>
          <a:p>
            <a:r>
              <a:rPr lang="en-US" dirty="0" smtClean="0"/>
              <a:t>Jolt: One context, many objects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00800" y="24384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00800" y="3352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00800" y="42672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stCxn id="5" idx="4"/>
            <a:endCxn id="7" idx="0"/>
          </p:cNvCxnSpPr>
          <p:nvPr/>
        </p:nvCxnSpPr>
        <p:spPr>
          <a:xfrm rot="5400000">
            <a:off x="6629400" y="32385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4"/>
            <a:endCxn id="8" idx="0"/>
          </p:cNvCxnSpPr>
          <p:nvPr/>
        </p:nvCxnSpPr>
        <p:spPr>
          <a:xfrm rot="5400000">
            <a:off x="6629400" y="4152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315200" y="33528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6553200" y="2667000"/>
            <a:ext cx="413385" cy="2545080"/>
          </a:xfrm>
          <a:custGeom>
            <a:avLst/>
            <a:gdLst>
              <a:gd name="connsiteX0" fmla="*/ 60960 w 413385"/>
              <a:gd name="connsiteY0" fmla="*/ 1154430 h 2545080"/>
              <a:gd name="connsiteX1" fmla="*/ 49530 w 413385"/>
              <a:gd name="connsiteY1" fmla="*/ 2171700 h 2545080"/>
              <a:gd name="connsiteX2" fmla="*/ 358140 w 413385"/>
              <a:gd name="connsiteY2" fmla="*/ 2183130 h 2545080"/>
              <a:gd name="connsiteX3" fmla="*/ 381000 w 413385"/>
              <a:gd name="connsiteY3" fmla="*/ 0 h 254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385" h="2545080">
                <a:moveTo>
                  <a:pt x="60960" y="1154430"/>
                </a:moveTo>
                <a:cubicBezTo>
                  <a:pt x="30480" y="1577340"/>
                  <a:pt x="0" y="2000250"/>
                  <a:pt x="49530" y="2171700"/>
                </a:cubicBezTo>
                <a:cubicBezTo>
                  <a:pt x="99060" y="2343150"/>
                  <a:pt x="302895" y="2545080"/>
                  <a:pt x="358140" y="2183130"/>
                </a:cubicBezTo>
                <a:cubicBezTo>
                  <a:pt x="413385" y="1821180"/>
                  <a:pt x="361950" y="354330"/>
                  <a:pt x="38100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467600" y="35052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7620000" y="36576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772400" y="38100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7924800" y="39624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5638800" y="3352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38800" y="42672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5" idx="4"/>
            <a:endCxn id="46" idx="0"/>
          </p:cNvCxnSpPr>
          <p:nvPr/>
        </p:nvCxnSpPr>
        <p:spPr>
          <a:xfrm rot="5400000">
            <a:off x="5867400" y="41529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162800" y="51816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162800" y="60960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>
            <a:stCxn id="51" idx="4"/>
            <a:endCxn id="52" idx="0"/>
          </p:cNvCxnSpPr>
          <p:nvPr/>
        </p:nvCxnSpPr>
        <p:spPr>
          <a:xfrm rot="5400000">
            <a:off x="7391400" y="59817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" idx="3"/>
            <a:endCxn id="45" idx="7"/>
          </p:cNvCxnSpPr>
          <p:nvPr/>
        </p:nvCxnSpPr>
        <p:spPr>
          <a:xfrm rot="5400000">
            <a:off x="6147967" y="3099967"/>
            <a:ext cx="429466" cy="27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" idx="5"/>
            <a:endCxn id="48" idx="1"/>
          </p:cNvCxnSpPr>
          <p:nvPr/>
        </p:nvCxnSpPr>
        <p:spPr>
          <a:xfrm rot="16200000" flipH="1">
            <a:off x="6909967" y="3099967"/>
            <a:ext cx="429466" cy="277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4"/>
            <a:endCxn id="51" idx="0"/>
          </p:cNvCxnSpPr>
          <p:nvPr/>
        </p:nvCxnSpPr>
        <p:spPr>
          <a:xfrm rot="5400000">
            <a:off x="7391400" y="506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22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1" grpId="0" animBg="1"/>
      <p:bldP spid="5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Perfect Contexts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382000" cy="52578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(Naïve) solution:</a:t>
            </a:r>
          </a:p>
          <a:p>
            <a:pPr marL="834390" lvl="1" indent="-514350"/>
            <a:r>
              <a:rPr lang="en-US" dirty="0" smtClean="0"/>
              <a:t>Inline everything into one mega-function</a:t>
            </a:r>
          </a:p>
          <a:p>
            <a:pPr marL="1108710" lvl="2" indent="-514350"/>
            <a:r>
              <a:rPr lang="en-US" dirty="0" smtClean="0"/>
              <a:t>Churned objects die in </a:t>
            </a:r>
            <a:r>
              <a:rPr lang="en-US" dirty="0" smtClean="0"/>
              <a:t>allocation </a:t>
            </a:r>
            <a:r>
              <a:rPr lang="en-US" dirty="0" smtClean="0"/>
              <a:t>context!</a:t>
            </a:r>
          </a:p>
          <a:p>
            <a:pPr marL="834390" lvl="1" indent="-514350"/>
            <a:r>
              <a:rPr lang="en-US" dirty="0" smtClean="0"/>
              <a:t>Run standard escape analysis</a:t>
            </a:r>
          </a:p>
          <a:p>
            <a:pPr marL="1108710" lvl="2" indent="-514350"/>
            <a:r>
              <a:rPr lang="en-US" dirty="0" smtClean="0"/>
              <a:t>Removes churned object </a:t>
            </a:r>
            <a:r>
              <a:rPr lang="en-US" dirty="0" err="1" smtClean="0"/>
              <a:t>allocs</a:t>
            </a:r>
            <a:endParaRPr lang="en-US" dirty="0" smtClean="0"/>
          </a:p>
          <a:p>
            <a:pPr marL="834390" lvl="1" indent="-514350"/>
            <a:r>
              <a:rPr lang="en-US" dirty="0" smtClean="0"/>
              <a:t>Simple, reuses JVM components</a:t>
            </a:r>
          </a:p>
          <a:p>
            <a:pPr marL="514350" indent="-514350"/>
            <a:r>
              <a:rPr lang="en-US" dirty="0" smtClean="0"/>
              <a:t>Totally impractical! </a:t>
            </a:r>
          </a:p>
          <a:p>
            <a:pPr marL="834390" lvl="1" indent="-514350"/>
            <a:r>
              <a:rPr lang="en-US" dirty="0" smtClean="0"/>
              <a:t>Programs have 10k+ functions</a:t>
            </a:r>
          </a:p>
          <a:p>
            <a:pPr marL="834390" lvl="1" indent="-514350"/>
            <a:r>
              <a:rPr lang="en-US" dirty="0" smtClean="0"/>
              <a:t>Exponential </a:t>
            </a:r>
            <a:r>
              <a:rPr lang="en-US" dirty="0" err="1" smtClean="0"/>
              <a:t>inlining</a:t>
            </a:r>
            <a:r>
              <a:rPr lang="en-US" dirty="0" smtClean="0"/>
              <a:t>, JIT bound</a:t>
            </a:r>
          </a:p>
          <a:p>
            <a:pPr marL="834390" lvl="1" indent="-514350"/>
            <a:endParaRPr lang="en-US" dirty="0" smtClean="0"/>
          </a:p>
          <a:p>
            <a:pPr marL="834390" lvl="1" indent="-514350"/>
            <a:endParaRPr lang="en-US" dirty="0" smtClean="0"/>
          </a:p>
          <a:p>
            <a:pPr marL="834390" lvl="1" indent="-514350"/>
            <a:endParaRPr lang="en-US" dirty="0" smtClean="0"/>
          </a:p>
          <a:p>
            <a:pPr marL="834390" lvl="1" indent="-514350">
              <a:buNone/>
            </a:pPr>
            <a:endParaRPr lang="en-US" dirty="0" smtClean="0"/>
          </a:p>
        </p:txBody>
      </p:sp>
      <p:sp>
        <p:nvSpPr>
          <p:cNvPr id="6" name="Cloud 5"/>
          <p:cNvSpPr/>
          <p:nvPr/>
        </p:nvSpPr>
        <p:spPr>
          <a:xfrm>
            <a:off x="5943600" y="3657600"/>
            <a:ext cx="2971800" cy="3048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218"/>
          <p:cNvSpPr txBox="1">
            <a:spLocks noChangeArrowheads="1"/>
          </p:cNvSpPr>
          <p:nvPr/>
        </p:nvSpPr>
        <p:spPr bwMode="auto">
          <a:xfrm>
            <a:off x="7600772" y="4162780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…</a:t>
            </a:r>
          </a:p>
        </p:txBody>
      </p:sp>
      <p:sp>
        <p:nvSpPr>
          <p:cNvPr id="8" name="Text Box 219"/>
          <p:cNvSpPr txBox="1">
            <a:spLocks noChangeArrowheads="1"/>
          </p:cNvSpPr>
          <p:nvPr/>
        </p:nvSpPr>
        <p:spPr bwMode="auto">
          <a:xfrm>
            <a:off x="7706882" y="5382738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9" name="Text Box 220"/>
          <p:cNvSpPr txBox="1">
            <a:spLocks noChangeArrowheads="1"/>
          </p:cNvSpPr>
          <p:nvPr/>
        </p:nvSpPr>
        <p:spPr bwMode="auto">
          <a:xfrm>
            <a:off x="7382141" y="5382738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10" name="Oval 221"/>
          <p:cNvSpPr>
            <a:spLocks noChangeArrowheads="1"/>
          </p:cNvSpPr>
          <p:nvPr/>
        </p:nvSpPr>
        <p:spPr bwMode="auto">
          <a:xfrm>
            <a:off x="7560179" y="4620292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11" name="Oval 222"/>
          <p:cNvSpPr>
            <a:spLocks noChangeArrowheads="1"/>
          </p:cNvSpPr>
          <p:nvPr/>
        </p:nvSpPr>
        <p:spPr bwMode="auto">
          <a:xfrm>
            <a:off x="7763142" y="4008021"/>
            <a:ext cx="204654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Oval 223"/>
          <p:cNvSpPr>
            <a:spLocks noChangeArrowheads="1"/>
          </p:cNvSpPr>
          <p:nvPr/>
        </p:nvSpPr>
        <p:spPr bwMode="auto">
          <a:xfrm>
            <a:off x="7966950" y="4210138"/>
            <a:ext cx="202117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13" name="AutoShape 224"/>
          <p:cNvCxnSpPr>
            <a:cxnSpLocks noChangeShapeType="1"/>
            <a:stCxn id="12" idx="3"/>
            <a:endCxn id="10" idx="7"/>
          </p:cNvCxnSpPr>
          <p:nvPr/>
        </p:nvCxnSpPr>
        <p:spPr bwMode="auto">
          <a:xfrm flipH="1">
            <a:off x="7733543" y="4385193"/>
            <a:ext cx="263006" cy="2646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4" name="AutoShape 225"/>
          <p:cNvCxnSpPr>
            <a:cxnSpLocks noChangeShapeType="1"/>
            <a:stCxn id="11" idx="3"/>
          </p:cNvCxnSpPr>
          <p:nvPr/>
        </p:nvCxnSpPr>
        <p:spPr bwMode="auto">
          <a:xfrm flipH="1">
            <a:off x="7733543" y="4183077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5" name="AutoShape 226"/>
          <p:cNvCxnSpPr>
            <a:cxnSpLocks noChangeShapeType="1"/>
          </p:cNvCxnSpPr>
          <p:nvPr/>
        </p:nvCxnSpPr>
        <p:spPr bwMode="auto">
          <a:xfrm flipH="1">
            <a:off x="7519587" y="4780125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16" name="Text Box 227"/>
          <p:cNvSpPr txBox="1">
            <a:spLocks noChangeArrowheads="1"/>
          </p:cNvSpPr>
          <p:nvPr/>
        </p:nvSpPr>
        <p:spPr bwMode="auto">
          <a:xfrm>
            <a:off x="7138586" y="5178084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17" name="Oval 229"/>
          <p:cNvSpPr>
            <a:spLocks noChangeArrowheads="1"/>
          </p:cNvSpPr>
          <p:nvPr/>
        </p:nvSpPr>
        <p:spPr bwMode="auto">
          <a:xfrm>
            <a:off x="7341549" y="50317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18" name="AutoShape 231"/>
          <p:cNvCxnSpPr>
            <a:cxnSpLocks noChangeShapeType="1"/>
          </p:cNvCxnSpPr>
          <p:nvPr/>
        </p:nvCxnSpPr>
        <p:spPr bwMode="auto">
          <a:xfrm flipH="1">
            <a:off x="7300956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19" name="Oval 233"/>
          <p:cNvSpPr>
            <a:spLocks noChangeArrowheads="1"/>
          </p:cNvSpPr>
          <p:nvPr/>
        </p:nvSpPr>
        <p:spPr bwMode="auto">
          <a:xfrm>
            <a:off x="7537746" y="52372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20" name="AutoShape 234"/>
          <p:cNvCxnSpPr>
            <a:cxnSpLocks noChangeShapeType="1"/>
          </p:cNvCxnSpPr>
          <p:nvPr/>
        </p:nvCxnSpPr>
        <p:spPr bwMode="auto">
          <a:xfrm flipH="1">
            <a:off x="7503919" y="5397114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21" name="AutoShape 235"/>
          <p:cNvCxnSpPr>
            <a:cxnSpLocks noChangeShapeType="1"/>
          </p:cNvCxnSpPr>
          <p:nvPr/>
        </p:nvCxnSpPr>
        <p:spPr bwMode="auto">
          <a:xfrm>
            <a:off x="7723795" y="5397114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22" name="Text Box 238"/>
          <p:cNvSpPr txBox="1">
            <a:spLocks noChangeArrowheads="1"/>
          </p:cNvSpPr>
          <p:nvPr/>
        </p:nvSpPr>
        <p:spPr bwMode="auto">
          <a:xfrm>
            <a:off x="8331437" y="4554329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23" name="Oval 239"/>
          <p:cNvSpPr>
            <a:spLocks noChangeArrowheads="1"/>
          </p:cNvSpPr>
          <p:nvPr/>
        </p:nvSpPr>
        <p:spPr bwMode="auto">
          <a:xfrm>
            <a:off x="8173296" y="4414792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24" name="Oval 240"/>
          <p:cNvSpPr>
            <a:spLocks noChangeArrowheads="1"/>
          </p:cNvSpPr>
          <p:nvPr/>
        </p:nvSpPr>
        <p:spPr bwMode="auto">
          <a:xfrm>
            <a:off x="6935624" y="50317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25" name="AutoShape 241"/>
          <p:cNvCxnSpPr>
            <a:cxnSpLocks noChangeShapeType="1"/>
          </p:cNvCxnSpPr>
          <p:nvPr/>
        </p:nvCxnSpPr>
        <p:spPr bwMode="auto">
          <a:xfrm flipH="1">
            <a:off x="6895031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26" name="AutoShape 242"/>
          <p:cNvCxnSpPr>
            <a:cxnSpLocks noChangeShapeType="1"/>
          </p:cNvCxnSpPr>
          <p:nvPr/>
        </p:nvCxnSpPr>
        <p:spPr bwMode="auto">
          <a:xfrm>
            <a:off x="7119981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27" name="Text Box 244"/>
          <p:cNvSpPr txBox="1">
            <a:spLocks noChangeArrowheads="1"/>
          </p:cNvSpPr>
          <p:nvPr/>
        </p:nvSpPr>
        <p:spPr bwMode="auto">
          <a:xfrm>
            <a:off x="7722549" y="4774205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cxnSp>
        <p:nvCxnSpPr>
          <p:cNvPr id="28" name="AutoShape 245"/>
          <p:cNvCxnSpPr>
            <a:cxnSpLocks noChangeShapeType="1"/>
          </p:cNvCxnSpPr>
          <p:nvPr/>
        </p:nvCxnSpPr>
        <p:spPr bwMode="auto">
          <a:xfrm>
            <a:off x="7744537" y="478181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29" name="Oval 251"/>
          <p:cNvSpPr>
            <a:spLocks noChangeArrowheads="1"/>
          </p:cNvSpPr>
          <p:nvPr/>
        </p:nvSpPr>
        <p:spPr bwMode="auto">
          <a:xfrm>
            <a:off x="7763142" y="4417329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30" name="AutoShape 255"/>
          <p:cNvCxnSpPr>
            <a:cxnSpLocks noChangeShapeType="1"/>
            <a:stCxn id="29" idx="7"/>
            <a:endCxn id="12" idx="3"/>
          </p:cNvCxnSpPr>
          <p:nvPr/>
        </p:nvCxnSpPr>
        <p:spPr bwMode="auto">
          <a:xfrm flipV="1">
            <a:off x="7936506" y="4385193"/>
            <a:ext cx="60043" cy="617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1" name="AutoShape 256"/>
          <p:cNvCxnSpPr>
            <a:cxnSpLocks noChangeShapeType="1"/>
            <a:stCxn id="29" idx="3"/>
            <a:endCxn id="10" idx="7"/>
          </p:cNvCxnSpPr>
          <p:nvPr/>
        </p:nvCxnSpPr>
        <p:spPr bwMode="auto">
          <a:xfrm flipH="1">
            <a:off x="7733543" y="4590693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2" name="AutoShape 258"/>
          <p:cNvCxnSpPr>
            <a:cxnSpLocks noChangeShapeType="1"/>
            <a:stCxn id="11" idx="5"/>
            <a:endCxn id="12" idx="1"/>
          </p:cNvCxnSpPr>
          <p:nvPr/>
        </p:nvCxnSpPr>
        <p:spPr bwMode="auto">
          <a:xfrm>
            <a:off x="7938197" y="4183077"/>
            <a:ext cx="58352" cy="566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3" name="AutoShape 259"/>
          <p:cNvCxnSpPr>
            <a:cxnSpLocks noChangeShapeType="1"/>
            <a:stCxn id="12" idx="5"/>
            <a:endCxn id="23" idx="1"/>
          </p:cNvCxnSpPr>
          <p:nvPr/>
        </p:nvCxnSpPr>
        <p:spPr bwMode="auto">
          <a:xfrm>
            <a:off x="8139469" y="4385193"/>
            <a:ext cx="63426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4" name="AutoShape 262"/>
          <p:cNvCxnSpPr>
            <a:cxnSpLocks noChangeShapeType="1"/>
            <a:stCxn id="17" idx="5"/>
            <a:endCxn id="19" idx="1"/>
          </p:cNvCxnSpPr>
          <p:nvPr/>
        </p:nvCxnSpPr>
        <p:spPr bwMode="auto">
          <a:xfrm>
            <a:off x="7514913" y="5205146"/>
            <a:ext cx="52432" cy="617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5" name="AutoShape 265"/>
          <p:cNvCxnSpPr>
            <a:cxnSpLocks noChangeShapeType="1"/>
          </p:cNvCxnSpPr>
          <p:nvPr/>
        </p:nvCxnSpPr>
        <p:spPr bwMode="auto">
          <a:xfrm>
            <a:off x="8353425" y="4576317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36" name="AutoShape 271"/>
          <p:cNvCxnSpPr>
            <a:cxnSpLocks noChangeShapeType="1"/>
            <a:stCxn id="11" idx="0"/>
          </p:cNvCxnSpPr>
          <p:nvPr/>
        </p:nvCxnSpPr>
        <p:spPr bwMode="auto">
          <a:xfrm flipV="1">
            <a:off x="7865469" y="3888781"/>
            <a:ext cx="4228" cy="1192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37" name="Text Box 218"/>
          <p:cNvSpPr txBox="1">
            <a:spLocks noChangeArrowheads="1"/>
          </p:cNvSpPr>
          <p:nvPr/>
        </p:nvSpPr>
        <p:spPr bwMode="auto">
          <a:xfrm>
            <a:off x="6558185" y="5488759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…</a:t>
            </a:r>
          </a:p>
        </p:txBody>
      </p:sp>
      <p:sp>
        <p:nvSpPr>
          <p:cNvPr id="38" name="Oval 221"/>
          <p:cNvSpPr>
            <a:spLocks noChangeArrowheads="1"/>
          </p:cNvSpPr>
          <p:nvPr/>
        </p:nvSpPr>
        <p:spPr bwMode="auto">
          <a:xfrm>
            <a:off x="6517592" y="594627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39" name="Oval 222"/>
          <p:cNvSpPr>
            <a:spLocks noChangeArrowheads="1"/>
          </p:cNvSpPr>
          <p:nvPr/>
        </p:nvSpPr>
        <p:spPr bwMode="auto">
          <a:xfrm>
            <a:off x="6720555" y="5334000"/>
            <a:ext cx="204654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Oval 223"/>
          <p:cNvSpPr>
            <a:spLocks noChangeArrowheads="1"/>
          </p:cNvSpPr>
          <p:nvPr/>
        </p:nvSpPr>
        <p:spPr bwMode="auto">
          <a:xfrm>
            <a:off x="6924363" y="5536117"/>
            <a:ext cx="202117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41" name="AutoShape 224"/>
          <p:cNvCxnSpPr>
            <a:cxnSpLocks noChangeShapeType="1"/>
            <a:stCxn id="40" idx="3"/>
            <a:endCxn id="38" idx="7"/>
          </p:cNvCxnSpPr>
          <p:nvPr/>
        </p:nvCxnSpPr>
        <p:spPr bwMode="auto">
          <a:xfrm flipH="1">
            <a:off x="6690956" y="5711172"/>
            <a:ext cx="263006" cy="2646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42" name="AutoShape 225"/>
          <p:cNvCxnSpPr>
            <a:cxnSpLocks noChangeShapeType="1"/>
            <a:stCxn id="39" idx="3"/>
          </p:cNvCxnSpPr>
          <p:nvPr/>
        </p:nvCxnSpPr>
        <p:spPr bwMode="auto">
          <a:xfrm flipH="1">
            <a:off x="6690956" y="550905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43" name="AutoShape 226"/>
          <p:cNvCxnSpPr>
            <a:cxnSpLocks noChangeShapeType="1"/>
          </p:cNvCxnSpPr>
          <p:nvPr/>
        </p:nvCxnSpPr>
        <p:spPr bwMode="auto">
          <a:xfrm flipH="1">
            <a:off x="6477000" y="6106104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44" name="Text Box 238"/>
          <p:cNvSpPr txBox="1">
            <a:spLocks noChangeArrowheads="1"/>
          </p:cNvSpPr>
          <p:nvPr/>
        </p:nvSpPr>
        <p:spPr bwMode="auto">
          <a:xfrm>
            <a:off x="7288850" y="5880308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45" name="Oval 239"/>
          <p:cNvSpPr>
            <a:spLocks noChangeArrowheads="1"/>
          </p:cNvSpPr>
          <p:nvPr/>
        </p:nvSpPr>
        <p:spPr bwMode="auto">
          <a:xfrm>
            <a:off x="7130709" y="574077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46" name="Text Box 244"/>
          <p:cNvSpPr txBox="1">
            <a:spLocks noChangeArrowheads="1"/>
          </p:cNvSpPr>
          <p:nvPr/>
        </p:nvSpPr>
        <p:spPr bwMode="auto">
          <a:xfrm>
            <a:off x="6679962" y="6100184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cxnSp>
        <p:nvCxnSpPr>
          <p:cNvPr id="47" name="AutoShape 245"/>
          <p:cNvCxnSpPr>
            <a:cxnSpLocks noChangeShapeType="1"/>
          </p:cNvCxnSpPr>
          <p:nvPr/>
        </p:nvCxnSpPr>
        <p:spPr bwMode="auto">
          <a:xfrm>
            <a:off x="6701950" y="6107795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48" name="Oval 251"/>
          <p:cNvSpPr>
            <a:spLocks noChangeArrowheads="1"/>
          </p:cNvSpPr>
          <p:nvPr/>
        </p:nvSpPr>
        <p:spPr bwMode="auto">
          <a:xfrm>
            <a:off x="6720555" y="5743308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49" name="AutoShape 255"/>
          <p:cNvCxnSpPr>
            <a:cxnSpLocks noChangeShapeType="1"/>
            <a:stCxn id="48" idx="7"/>
            <a:endCxn id="40" idx="3"/>
          </p:cNvCxnSpPr>
          <p:nvPr/>
        </p:nvCxnSpPr>
        <p:spPr bwMode="auto">
          <a:xfrm flipV="1">
            <a:off x="6893919" y="5711172"/>
            <a:ext cx="60043" cy="617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50" name="AutoShape 256"/>
          <p:cNvCxnSpPr>
            <a:cxnSpLocks noChangeShapeType="1"/>
            <a:stCxn id="48" idx="3"/>
            <a:endCxn id="38" idx="7"/>
          </p:cNvCxnSpPr>
          <p:nvPr/>
        </p:nvCxnSpPr>
        <p:spPr bwMode="auto">
          <a:xfrm flipH="1">
            <a:off x="6690956" y="5916672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51" name="AutoShape 258"/>
          <p:cNvCxnSpPr>
            <a:cxnSpLocks noChangeShapeType="1"/>
            <a:stCxn id="39" idx="5"/>
            <a:endCxn id="40" idx="1"/>
          </p:cNvCxnSpPr>
          <p:nvPr/>
        </p:nvCxnSpPr>
        <p:spPr bwMode="auto">
          <a:xfrm>
            <a:off x="6895610" y="5509056"/>
            <a:ext cx="58352" cy="566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52" name="AutoShape 259"/>
          <p:cNvCxnSpPr>
            <a:cxnSpLocks noChangeShapeType="1"/>
            <a:stCxn id="40" idx="5"/>
            <a:endCxn id="45" idx="1"/>
          </p:cNvCxnSpPr>
          <p:nvPr/>
        </p:nvCxnSpPr>
        <p:spPr bwMode="auto">
          <a:xfrm>
            <a:off x="7096882" y="5711172"/>
            <a:ext cx="63426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53" name="AutoShape 265"/>
          <p:cNvCxnSpPr>
            <a:cxnSpLocks noChangeShapeType="1"/>
          </p:cNvCxnSpPr>
          <p:nvPr/>
        </p:nvCxnSpPr>
        <p:spPr bwMode="auto">
          <a:xfrm>
            <a:off x="7310838" y="590229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55" name="Oval 54"/>
          <p:cNvSpPr/>
          <p:nvPr/>
        </p:nvSpPr>
        <p:spPr>
          <a:xfrm>
            <a:off x="6781800" y="4495800"/>
            <a:ext cx="1295400" cy="1295400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69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  <p:bldP spid="16" grpId="0"/>
      <p:bldP spid="17" grpId="0" animBg="1"/>
      <p:bldP spid="19" grpId="0" animBg="1"/>
      <p:bldP spid="22" grpId="0"/>
      <p:bldP spid="23" grpId="0" animBg="1"/>
      <p:bldP spid="24" grpId="0" animBg="1"/>
      <p:bldP spid="27" grpId="0"/>
      <p:bldP spid="29" grpId="0" animBg="1"/>
      <p:bldP spid="37" grpId="0"/>
      <p:bldP spid="38" grpId="0" animBg="1"/>
      <p:bldP spid="39" grpId="0" animBg="1"/>
      <p:bldP spid="40" grpId="0" animBg="1"/>
      <p:bldP spid="44" grpId="0"/>
      <p:bldP spid="45" grpId="0" animBg="1"/>
      <p:bldP spid="46" grpId="0"/>
      <p:bldP spid="48" grpId="0" animBg="1"/>
      <p:bldP spid="55" grpId="0" animBg="1"/>
      <p:bldP spid="5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Houston, We Have a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534400" cy="4495800"/>
          </a:xfrm>
        </p:spPr>
        <p:txBody>
          <a:bodyPr>
            <a:normAutofit/>
          </a:bodyPr>
          <a:lstStyle/>
          <a:p>
            <a:pPr marL="514350" lvl="1" indent="-514350">
              <a:spcBef>
                <a:spcPts val="700"/>
              </a:spcBef>
              <a:buSzPct val="60000"/>
              <a:buNone/>
            </a:pPr>
            <a:r>
              <a:rPr lang="en-US" dirty="0" smtClean="0"/>
              <a:t>Jolt has a two-part solution:</a:t>
            </a:r>
          </a:p>
          <a:p>
            <a:pPr marL="514350" lvl="1" indent="-51435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dirty="0" smtClean="0"/>
              <a:t>Find root functions of subprograms with lots of churn</a:t>
            </a:r>
            <a:endParaRPr lang="en-US" b="1" dirty="0" smtClean="0"/>
          </a:p>
          <a:p>
            <a:pPr marL="514350" lvl="1" indent="-514350">
              <a:spcBef>
                <a:spcPts val="700"/>
              </a:spcBef>
              <a:buSzPct val="60000"/>
              <a:buFont typeface="+mj-lt"/>
              <a:buAutoNum type="arabicPeriod"/>
            </a:pPr>
            <a:r>
              <a:rPr lang="en-US" dirty="0" smtClean="0"/>
              <a:t>Inline only portions of subprograms that </a:t>
            </a:r>
            <a:r>
              <a:rPr lang="en-US" dirty="0" smtClean="0"/>
              <a:t>allocate</a:t>
            </a:r>
            <a:r>
              <a:rPr lang="en-US" dirty="0" smtClean="0"/>
              <a:t> </a:t>
            </a:r>
            <a:r>
              <a:rPr lang="en-US" dirty="0" smtClean="0"/>
              <a:t>churn</a:t>
            </a:r>
          </a:p>
          <a:p>
            <a:pPr marL="194310" indent="-514350"/>
            <a:r>
              <a:rPr lang="en-US" dirty="0" smtClean="0"/>
              <a:t>Then run escape analysis as usual</a:t>
            </a:r>
          </a:p>
          <a:p>
            <a:pPr marL="788670" lvl="2" indent="-514350"/>
            <a:r>
              <a:rPr lang="en-US" dirty="0" smtClean="0"/>
              <a:t>Churned </a:t>
            </a:r>
            <a:r>
              <a:rPr lang="en-US" dirty="0" err="1" smtClean="0"/>
              <a:t>objs</a:t>
            </a:r>
            <a:r>
              <a:rPr lang="en-US" dirty="0" smtClean="0"/>
              <a:t> no longer escape context</a:t>
            </a:r>
          </a:p>
          <a:p>
            <a:pPr marL="788670" lvl="2" indent="-514350">
              <a:spcBef>
                <a:spcPts val="700"/>
              </a:spcBef>
              <a:buSzPct val="60000"/>
              <a:buFont typeface="+mj-lt"/>
              <a:buAutoNum type="arabicPeriod"/>
            </a:pPr>
            <a:endParaRPr lang="en-US" dirty="0" smtClean="0"/>
          </a:p>
          <a:p>
            <a:pPr marL="194310" indent="-514350"/>
            <a:r>
              <a:rPr lang="en-US" dirty="0" smtClean="0"/>
              <a:t>Retains appeal of naïve solution</a:t>
            </a:r>
          </a:p>
          <a:p>
            <a:pPr marL="788670" lvl="2" indent="-514350"/>
            <a:r>
              <a:rPr lang="en-US" dirty="0" smtClean="0"/>
              <a:t>Simple</a:t>
            </a:r>
          </a:p>
          <a:p>
            <a:pPr marL="788670" lvl="2" indent="-514350"/>
            <a:r>
              <a:rPr lang="en-US" dirty="0" smtClean="0"/>
              <a:t>Reuses JVM components</a:t>
            </a:r>
          </a:p>
          <a:p>
            <a:pPr marL="788670" lvl="2" indent="-514350">
              <a:spcBef>
                <a:spcPts val="700"/>
              </a:spcBef>
              <a:buSzPct val="60000"/>
              <a:buNone/>
            </a:pPr>
            <a:endParaRPr lang="en-US" dirty="0" smtClean="0"/>
          </a:p>
          <a:p>
            <a:pPr marL="834390" lvl="1" indent="-514350"/>
            <a:endParaRPr lang="en-US" dirty="0" smtClean="0"/>
          </a:p>
        </p:txBody>
      </p:sp>
      <p:sp>
        <p:nvSpPr>
          <p:cNvPr id="56" name="Cloud 55"/>
          <p:cNvSpPr/>
          <p:nvPr/>
        </p:nvSpPr>
        <p:spPr>
          <a:xfrm>
            <a:off x="5943600" y="3657600"/>
            <a:ext cx="2971800" cy="3048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218"/>
          <p:cNvSpPr txBox="1">
            <a:spLocks noChangeArrowheads="1"/>
          </p:cNvSpPr>
          <p:nvPr/>
        </p:nvSpPr>
        <p:spPr bwMode="auto">
          <a:xfrm>
            <a:off x="7600772" y="4162780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…</a:t>
            </a:r>
          </a:p>
        </p:txBody>
      </p:sp>
      <p:sp>
        <p:nvSpPr>
          <p:cNvPr id="58" name="Text Box 219"/>
          <p:cNvSpPr txBox="1">
            <a:spLocks noChangeArrowheads="1"/>
          </p:cNvSpPr>
          <p:nvPr/>
        </p:nvSpPr>
        <p:spPr bwMode="auto">
          <a:xfrm>
            <a:off x="7706882" y="5382738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59" name="Text Box 220"/>
          <p:cNvSpPr txBox="1">
            <a:spLocks noChangeArrowheads="1"/>
          </p:cNvSpPr>
          <p:nvPr/>
        </p:nvSpPr>
        <p:spPr bwMode="auto">
          <a:xfrm>
            <a:off x="7382141" y="5382738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60" name="Oval 221"/>
          <p:cNvSpPr>
            <a:spLocks noChangeArrowheads="1"/>
          </p:cNvSpPr>
          <p:nvPr/>
        </p:nvSpPr>
        <p:spPr bwMode="auto">
          <a:xfrm>
            <a:off x="7560179" y="4620292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61" name="Oval 222"/>
          <p:cNvSpPr>
            <a:spLocks noChangeArrowheads="1"/>
          </p:cNvSpPr>
          <p:nvPr/>
        </p:nvSpPr>
        <p:spPr bwMode="auto">
          <a:xfrm>
            <a:off x="7763142" y="4008021"/>
            <a:ext cx="204654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Oval 223"/>
          <p:cNvSpPr>
            <a:spLocks noChangeArrowheads="1"/>
          </p:cNvSpPr>
          <p:nvPr/>
        </p:nvSpPr>
        <p:spPr bwMode="auto">
          <a:xfrm>
            <a:off x="7966950" y="4210138"/>
            <a:ext cx="202117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63" name="AutoShape 224"/>
          <p:cNvCxnSpPr>
            <a:cxnSpLocks noChangeShapeType="1"/>
            <a:stCxn id="62" idx="3"/>
            <a:endCxn id="60" idx="7"/>
          </p:cNvCxnSpPr>
          <p:nvPr/>
        </p:nvCxnSpPr>
        <p:spPr bwMode="auto">
          <a:xfrm flipH="1">
            <a:off x="7733543" y="4385193"/>
            <a:ext cx="263006" cy="2646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64" name="AutoShape 225"/>
          <p:cNvCxnSpPr>
            <a:cxnSpLocks noChangeShapeType="1"/>
            <a:stCxn id="61" idx="3"/>
          </p:cNvCxnSpPr>
          <p:nvPr/>
        </p:nvCxnSpPr>
        <p:spPr bwMode="auto">
          <a:xfrm flipH="1">
            <a:off x="7733543" y="4183077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65" name="AutoShape 226"/>
          <p:cNvCxnSpPr>
            <a:cxnSpLocks noChangeShapeType="1"/>
          </p:cNvCxnSpPr>
          <p:nvPr/>
        </p:nvCxnSpPr>
        <p:spPr bwMode="auto">
          <a:xfrm flipH="1">
            <a:off x="7519587" y="4780125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66" name="Text Box 227"/>
          <p:cNvSpPr txBox="1">
            <a:spLocks noChangeArrowheads="1"/>
          </p:cNvSpPr>
          <p:nvPr/>
        </p:nvSpPr>
        <p:spPr bwMode="auto">
          <a:xfrm>
            <a:off x="7138586" y="5178084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67" name="Oval 229"/>
          <p:cNvSpPr>
            <a:spLocks noChangeArrowheads="1"/>
          </p:cNvSpPr>
          <p:nvPr/>
        </p:nvSpPr>
        <p:spPr bwMode="auto">
          <a:xfrm>
            <a:off x="7341549" y="50317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68" name="AutoShape 231"/>
          <p:cNvCxnSpPr>
            <a:cxnSpLocks noChangeShapeType="1"/>
          </p:cNvCxnSpPr>
          <p:nvPr/>
        </p:nvCxnSpPr>
        <p:spPr bwMode="auto">
          <a:xfrm flipH="1">
            <a:off x="7300956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69" name="Oval 233"/>
          <p:cNvSpPr>
            <a:spLocks noChangeArrowheads="1"/>
          </p:cNvSpPr>
          <p:nvPr/>
        </p:nvSpPr>
        <p:spPr bwMode="auto">
          <a:xfrm>
            <a:off x="7537746" y="52372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70" name="AutoShape 234"/>
          <p:cNvCxnSpPr>
            <a:cxnSpLocks noChangeShapeType="1"/>
          </p:cNvCxnSpPr>
          <p:nvPr/>
        </p:nvCxnSpPr>
        <p:spPr bwMode="auto">
          <a:xfrm flipH="1">
            <a:off x="7503919" y="5397114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71" name="AutoShape 235"/>
          <p:cNvCxnSpPr>
            <a:cxnSpLocks noChangeShapeType="1"/>
          </p:cNvCxnSpPr>
          <p:nvPr/>
        </p:nvCxnSpPr>
        <p:spPr bwMode="auto">
          <a:xfrm>
            <a:off x="7723795" y="5397114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72" name="Text Box 238"/>
          <p:cNvSpPr txBox="1">
            <a:spLocks noChangeArrowheads="1"/>
          </p:cNvSpPr>
          <p:nvPr/>
        </p:nvSpPr>
        <p:spPr bwMode="auto">
          <a:xfrm>
            <a:off x="8331437" y="4554329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73" name="Oval 239"/>
          <p:cNvSpPr>
            <a:spLocks noChangeArrowheads="1"/>
          </p:cNvSpPr>
          <p:nvPr/>
        </p:nvSpPr>
        <p:spPr bwMode="auto">
          <a:xfrm>
            <a:off x="8173296" y="4414792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74" name="Oval 240"/>
          <p:cNvSpPr>
            <a:spLocks noChangeArrowheads="1"/>
          </p:cNvSpPr>
          <p:nvPr/>
        </p:nvSpPr>
        <p:spPr bwMode="auto">
          <a:xfrm>
            <a:off x="6935624" y="503178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75" name="AutoShape 241"/>
          <p:cNvCxnSpPr>
            <a:cxnSpLocks noChangeShapeType="1"/>
          </p:cNvCxnSpPr>
          <p:nvPr/>
        </p:nvCxnSpPr>
        <p:spPr bwMode="auto">
          <a:xfrm flipH="1">
            <a:off x="6895031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76" name="AutoShape 242"/>
          <p:cNvCxnSpPr>
            <a:cxnSpLocks noChangeShapeType="1"/>
          </p:cNvCxnSpPr>
          <p:nvPr/>
        </p:nvCxnSpPr>
        <p:spPr bwMode="auto">
          <a:xfrm>
            <a:off x="7119981" y="5194151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77" name="Text Box 244"/>
          <p:cNvSpPr txBox="1">
            <a:spLocks noChangeArrowheads="1"/>
          </p:cNvSpPr>
          <p:nvPr/>
        </p:nvSpPr>
        <p:spPr bwMode="auto">
          <a:xfrm>
            <a:off x="7722549" y="4774205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cxnSp>
        <p:nvCxnSpPr>
          <p:cNvPr id="78" name="AutoShape 245"/>
          <p:cNvCxnSpPr>
            <a:cxnSpLocks noChangeShapeType="1"/>
          </p:cNvCxnSpPr>
          <p:nvPr/>
        </p:nvCxnSpPr>
        <p:spPr bwMode="auto">
          <a:xfrm>
            <a:off x="7744537" y="478181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79" name="Oval 251"/>
          <p:cNvSpPr>
            <a:spLocks noChangeArrowheads="1"/>
          </p:cNvSpPr>
          <p:nvPr/>
        </p:nvSpPr>
        <p:spPr bwMode="auto">
          <a:xfrm>
            <a:off x="7763142" y="4417329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80" name="AutoShape 255"/>
          <p:cNvCxnSpPr>
            <a:cxnSpLocks noChangeShapeType="1"/>
            <a:stCxn id="79" idx="7"/>
            <a:endCxn id="62" idx="3"/>
          </p:cNvCxnSpPr>
          <p:nvPr/>
        </p:nvCxnSpPr>
        <p:spPr bwMode="auto">
          <a:xfrm flipV="1">
            <a:off x="7936506" y="4385193"/>
            <a:ext cx="60043" cy="617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1" name="AutoShape 256"/>
          <p:cNvCxnSpPr>
            <a:cxnSpLocks noChangeShapeType="1"/>
            <a:stCxn id="79" idx="3"/>
            <a:endCxn id="60" idx="7"/>
          </p:cNvCxnSpPr>
          <p:nvPr/>
        </p:nvCxnSpPr>
        <p:spPr bwMode="auto">
          <a:xfrm flipH="1">
            <a:off x="7733543" y="4590693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2" name="AutoShape 258"/>
          <p:cNvCxnSpPr>
            <a:cxnSpLocks noChangeShapeType="1"/>
            <a:stCxn id="61" idx="5"/>
            <a:endCxn id="62" idx="1"/>
          </p:cNvCxnSpPr>
          <p:nvPr/>
        </p:nvCxnSpPr>
        <p:spPr bwMode="auto">
          <a:xfrm>
            <a:off x="7938197" y="4183077"/>
            <a:ext cx="58352" cy="566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3" name="AutoShape 259"/>
          <p:cNvCxnSpPr>
            <a:cxnSpLocks noChangeShapeType="1"/>
            <a:stCxn id="62" idx="5"/>
            <a:endCxn id="73" idx="1"/>
          </p:cNvCxnSpPr>
          <p:nvPr/>
        </p:nvCxnSpPr>
        <p:spPr bwMode="auto">
          <a:xfrm>
            <a:off x="8139469" y="4385193"/>
            <a:ext cx="63426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4" name="AutoShape 262"/>
          <p:cNvCxnSpPr>
            <a:cxnSpLocks noChangeShapeType="1"/>
            <a:stCxn id="67" idx="5"/>
            <a:endCxn id="69" idx="1"/>
          </p:cNvCxnSpPr>
          <p:nvPr/>
        </p:nvCxnSpPr>
        <p:spPr bwMode="auto">
          <a:xfrm>
            <a:off x="7514913" y="5205146"/>
            <a:ext cx="52432" cy="617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5" name="AutoShape 265"/>
          <p:cNvCxnSpPr>
            <a:cxnSpLocks noChangeShapeType="1"/>
          </p:cNvCxnSpPr>
          <p:nvPr/>
        </p:nvCxnSpPr>
        <p:spPr bwMode="auto">
          <a:xfrm>
            <a:off x="8353425" y="4576317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86" name="AutoShape 271"/>
          <p:cNvCxnSpPr>
            <a:cxnSpLocks noChangeShapeType="1"/>
            <a:stCxn id="61" idx="0"/>
          </p:cNvCxnSpPr>
          <p:nvPr/>
        </p:nvCxnSpPr>
        <p:spPr bwMode="auto">
          <a:xfrm flipV="1">
            <a:off x="7865469" y="3888781"/>
            <a:ext cx="4228" cy="11924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87" name="Text Box 218"/>
          <p:cNvSpPr txBox="1">
            <a:spLocks noChangeArrowheads="1"/>
          </p:cNvSpPr>
          <p:nvPr/>
        </p:nvSpPr>
        <p:spPr bwMode="auto">
          <a:xfrm>
            <a:off x="6558185" y="5488759"/>
            <a:ext cx="202963" cy="1953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…</a:t>
            </a:r>
          </a:p>
        </p:txBody>
      </p:sp>
      <p:sp>
        <p:nvSpPr>
          <p:cNvPr id="88" name="Oval 221"/>
          <p:cNvSpPr>
            <a:spLocks noChangeArrowheads="1"/>
          </p:cNvSpPr>
          <p:nvPr/>
        </p:nvSpPr>
        <p:spPr bwMode="auto">
          <a:xfrm>
            <a:off x="6517592" y="594627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89" name="Oval 222"/>
          <p:cNvSpPr>
            <a:spLocks noChangeArrowheads="1"/>
          </p:cNvSpPr>
          <p:nvPr/>
        </p:nvSpPr>
        <p:spPr bwMode="auto">
          <a:xfrm>
            <a:off x="6720555" y="5334000"/>
            <a:ext cx="204654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" name="Oval 223"/>
          <p:cNvSpPr>
            <a:spLocks noChangeArrowheads="1"/>
          </p:cNvSpPr>
          <p:nvPr/>
        </p:nvSpPr>
        <p:spPr bwMode="auto">
          <a:xfrm>
            <a:off x="6924363" y="5536117"/>
            <a:ext cx="202117" cy="204654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91" name="AutoShape 224"/>
          <p:cNvCxnSpPr>
            <a:cxnSpLocks noChangeShapeType="1"/>
            <a:stCxn id="90" idx="3"/>
            <a:endCxn id="88" idx="7"/>
          </p:cNvCxnSpPr>
          <p:nvPr/>
        </p:nvCxnSpPr>
        <p:spPr bwMode="auto">
          <a:xfrm flipH="1">
            <a:off x="6690956" y="5711172"/>
            <a:ext cx="263006" cy="2646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92" name="AutoShape 225"/>
          <p:cNvCxnSpPr>
            <a:cxnSpLocks noChangeShapeType="1"/>
            <a:stCxn id="89" idx="3"/>
          </p:cNvCxnSpPr>
          <p:nvPr/>
        </p:nvCxnSpPr>
        <p:spPr bwMode="auto">
          <a:xfrm flipH="1">
            <a:off x="6690956" y="550905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94" name="Text Box 238"/>
          <p:cNvSpPr txBox="1">
            <a:spLocks noChangeArrowheads="1"/>
          </p:cNvSpPr>
          <p:nvPr/>
        </p:nvSpPr>
        <p:spPr bwMode="auto">
          <a:xfrm>
            <a:off x="7288850" y="5880308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95" name="Oval 239"/>
          <p:cNvSpPr>
            <a:spLocks noChangeArrowheads="1"/>
          </p:cNvSpPr>
          <p:nvPr/>
        </p:nvSpPr>
        <p:spPr bwMode="auto">
          <a:xfrm>
            <a:off x="7130709" y="5740771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sp>
        <p:nvSpPr>
          <p:cNvPr id="96" name="Text Box 244"/>
          <p:cNvSpPr txBox="1">
            <a:spLocks noChangeArrowheads="1"/>
          </p:cNvSpPr>
          <p:nvPr/>
        </p:nvSpPr>
        <p:spPr bwMode="auto">
          <a:xfrm>
            <a:off x="6679962" y="6100184"/>
            <a:ext cx="202963" cy="1953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</a:p>
        </p:txBody>
      </p:sp>
      <p:cxnSp>
        <p:nvCxnSpPr>
          <p:cNvPr id="97" name="AutoShape 245"/>
          <p:cNvCxnSpPr>
            <a:cxnSpLocks noChangeShapeType="1"/>
          </p:cNvCxnSpPr>
          <p:nvPr/>
        </p:nvCxnSpPr>
        <p:spPr bwMode="auto">
          <a:xfrm>
            <a:off x="6701950" y="6107795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98" name="Oval 251"/>
          <p:cNvSpPr>
            <a:spLocks noChangeArrowheads="1"/>
          </p:cNvSpPr>
          <p:nvPr/>
        </p:nvSpPr>
        <p:spPr bwMode="auto">
          <a:xfrm>
            <a:off x="6720555" y="5743308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99" name="AutoShape 255"/>
          <p:cNvCxnSpPr>
            <a:cxnSpLocks noChangeShapeType="1"/>
            <a:stCxn id="98" idx="7"/>
            <a:endCxn id="90" idx="3"/>
          </p:cNvCxnSpPr>
          <p:nvPr/>
        </p:nvCxnSpPr>
        <p:spPr bwMode="auto">
          <a:xfrm flipV="1">
            <a:off x="6893919" y="5711172"/>
            <a:ext cx="60043" cy="617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00" name="AutoShape 256"/>
          <p:cNvCxnSpPr>
            <a:cxnSpLocks noChangeShapeType="1"/>
            <a:stCxn id="98" idx="3"/>
            <a:endCxn id="88" idx="7"/>
          </p:cNvCxnSpPr>
          <p:nvPr/>
        </p:nvCxnSpPr>
        <p:spPr bwMode="auto">
          <a:xfrm flipH="1">
            <a:off x="6690956" y="5916672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01" name="AutoShape 258"/>
          <p:cNvCxnSpPr>
            <a:cxnSpLocks noChangeShapeType="1"/>
            <a:stCxn id="89" idx="5"/>
            <a:endCxn id="90" idx="1"/>
          </p:cNvCxnSpPr>
          <p:nvPr/>
        </p:nvCxnSpPr>
        <p:spPr bwMode="auto">
          <a:xfrm>
            <a:off x="6895610" y="5509056"/>
            <a:ext cx="58352" cy="566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02" name="AutoShape 259"/>
          <p:cNvCxnSpPr>
            <a:cxnSpLocks noChangeShapeType="1"/>
            <a:stCxn id="90" idx="5"/>
            <a:endCxn id="95" idx="1"/>
          </p:cNvCxnSpPr>
          <p:nvPr/>
        </p:nvCxnSpPr>
        <p:spPr bwMode="auto">
          <a:xfrm>
            <a:off x="7096882" y="5711172"/>
            <a:ext cx="63426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cxnSp>
        <p:nvCxnSpPr>
          <p:cNvPr id="103" name="AutoShape 265"/>
          <p:cNvCxnSpPr>
            <a:cxnSpLocks noChangeShapeType="1"/>
          </p:cNvCxnSpPr>
          <p:nvPr/>
        </p:nvCxnSpPr>
        <p:spPr bwMode="auto">
          <a:xfrm>
            <a:off x="7310838" y="5902296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</p:cxnSp>
      <p:sp>
        <p:nvSpPr>
          <p:cNvPr id="105" name="Oval 104"/>
          <p:cNvSpPr/>
          <p:nvPr/>
        </p:nvSpPr>
        <p:spPr>
          <a:xfrm>
            <a:off x="6324600" y="4953000"/>
            <a:ext cx="1143000" cy="1447800"/>
          </a:xfrm>
          <a:prstGeom prst="ellipse">
            <a:avLst/>
          </a:prstGeom>
          <a:solidFill>
            <a:srgbClr val="FFC000">
              <a:alpha val="35000"/>
            </a:srgb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629400" y="5105400"/>
            <a:ext cx="609600" cy="6096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Oval 251"/>
          <p:cNvSpPr>
            <a:spLocks noChangeArrowheads="1"/>
          </p:cNvSpPr>
          <p:nvPr/>
        </p:nvSpPr>
        <p:spPr bwMode="auto">
          <a:xfrm>
            <a:off x="6477000" y="5638800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113" name="AutoShape 255"/>
          <p:cNvCxnSpPr>
            <a:cxnSpLocks noChangeShapeType="1"/>
            <a:stCxn id="112" idx="7"/>
          </p:cNvCxnSpPr>
          <p:nvPr/>
        </p:nvCxnSpPr>
        <p:spPr bwMode="auto">
          <a:xfrm flipV="1">
            <a:off x="6650364" y="5606664"/>
            <a:ext cx="60043" cy="6173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sm" len="sm"/>
            <a:tailEnd type="none" w="sm" len="sm"/>
          </a:ln>
          <a:effectLst/>
        </p:spPr>
      </p:cxnSp>
      <p:sp>
        <p:nvSpPr>
          <p:cNvPr id="116" name="Oval 221"/>
          <p:cNvSpPr>
            <a:spLocks noChangeArrowheads="1"/>
          </p:cNvSpPr>
          <p:nvPr/>
        </p:nvSpPr>
        <p:spPr bwMode="auto">
          <a:xfrm>
            <a:off x="7170821" y="5666874"/>
            <a:ext cx="202963" cy="202963"/>
          </a:xfrm>
          <a:prstGeom prst="ellipse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 dirty="0"/>
          </a:p>
        </p:txBody>
      </p:sp>
      <p:cxnSp>
        <p:nvCxnSpPr>
          <p:cNvPr id="120" name="AutoShape 235"/>
          <p:cNvCxnSpPr>
            <a:cxnSpLocks noChangeShapeType="1"/>
          </p:cNvCxnSpPr>
          <p:nvPr/>
        </p:nvCxnSpPr>
        <p:spPr bwMode="auto">
          <a:xfrm>
            <a:off x="7158789" y="5622758"/>
            <a:ext cx="59197" cy="59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123" name="Right Arrow 122"/>
          <p:cNvSpPr/>
          <p:nvPr/>
        </p:nvSpPr>
        <p:spPr>
          <a:xfrm>
            <a:off x="6324600" y="4953000"/>
            <a:ext cx="533400" cy="304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73" dur="1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4" grpId="0" animBg="1"/>
      <p:bldP spid="87" grpId="0"/>
      <p:bldP spid="88" grpId="0" animBg="1"/>
      <p:bldP spid="89" grpId="0" animBg="1"/>
      <p:bldP spid="90" grpId="0" animBg="1"/>
      <p:bldP spid="94" grpId="0"/>
      <p:bldP spid="95" grpId="0" animBg="1"/>
      <p:bldP spid="96" grpId="0"/>
      <p:bldP spid="98" grpId="0" animBg="1"/>
      <p:bldP spid="105" grpId="0" animBg="1"/>
      <p:bldP spid="105" grpId="1" animBg="1"/>
      <p:bldP spid="106" grpId="0" animBg="1"/>
      <p:bldP spid="106" grpId="1" animBg="1"/>
      <p:bldP spid="112" grpId="0" animBg="1"/>
      <p:bldP spid="116" grpId="0" animBg="1"/>
      <p:bldP spid="123" grpId="0" animBg="1"/>
      <p:bldP spid="1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Churn is a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result of abstraction</a:t>
            </a:r>
          </a:p>
          <a:p>
            <a:pPr lvl="1"/>
            <a:r>
              <a:rPr lang="en-US" dirty="0" smtClean="0"/>
              <a:t>Common in large component-based </a:t>
            </a:r>
            <a:r>
              <a:rPr lang="en-US" dirty="0" smtClean="0"/>
              <a:t>applications</a:t>
            </a:r>
            <a:endParaRPr lang="en-US" dirty="0" smtClean="0"/>
          </a:p>
          <a:p>
            <a:r>
              <a:rPr lang="en-US" dirty="0" smtClean="0"/>
              <a:t>Reduces program performance</a:t>
            </a:r>
          </a:p>
          <a:p>
            <a:pPr lvl="1"/>
            <a:r>
              <a:rPr lang="en-US" dirty="0" smtClean="0"/>
              <a:t>Puts pressure on GC</a:t>
            </a:r>
          </a:p>
          <a:p>
            <a:pPr lvl="1"/>
            <a:r>
              <a:rPr lang="en-US" dirty="0" smtClean="0"/>
              <a:t>Inhibits </a:t>
            </a:r>
            <a:r>
              <a:rPr lang="en-US" dirty="0" smtClean="0"/>
              <a:t>parallelization (temp objects are synchronized)</a:t>
            </a:r>
            <a:endParaRPr lang="en-US" dirty="0" smtClean="0"/>
          </a:p>
          <a:p>
            <a:pPr lvl="1"/>
            <a:r>
              <a:rPr lang="en-US" dirty="0" smtClean="0"/>
              <a:t>Requires </a:t>
            </a:r>
            <a:r>
              <a:rPr lang="en-US" dirty="0" smtClean="0"/>
              <a:t>unnecessary CPU cycles</a:t>
            </a:r>
          </a:p>
          <a:p>
            <a:r>
              <a:rPr lang="en-US" dirty="0" smtClean="0"/>
              <a:t>Hard to eliminate</a:t>
            </a:r>
          </a:p>
          <a:p>
            <a:pPr lvl="1"/>
            <a:r>
              <a:rPr lang="en-US" dirty="0" smtClean="0"/>
              <a:t>Escape analysis? Objects </a:t>
            </a:r>
            <a:r>
              <a:rPr lang="en-US" dirty="0" smtClean="0"/>
              <a:t>escape allocating </a:t>
            </a:r>
            <a:r>
              <a:rPr lang="en-US" dirty="0" smtClean="0"/>
              <a:t>function </a:t>
            </a:r>
            <a:endParaRPr lang="en-US" dirty="0" smtClean="0"/>
          </a:p>
          <a:p>
            <a:pPr lvl="1"/>
            <a:r>
              <a:rPr lang="en-US" dirty="0" smtClean="0"/>
              <a:t>Refactoring? It requires cross-component changes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Jolt: Our Contribution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Automatic runtime churn reduction</a:t>
            </a:r>
          </a:p>
          <a:p>
            <a:pPr lvl="1"/>
            <a:r>
              <a:rPr lang="en-US" dirty="0" smtClean="0"/>
              <a:t>Lightweight dynamic analyses</a:t>
            </a:r>
            <a:r>
              <a:rPr lang="en-US" dirty="0" smtClean="0"/>
              <a:t>, simple optimization</a:t>
            </a:r>
          </a:p>
          <a:p>
            <a:r>
              <a:rPr lang="en-US" dirty="0" smtClean="0"/>
              <a:t>Implemented in IBM’s J9 </a:t>
            </a:r>
            <a:r>
              <a:rPr lang="en-US" dirty="0" smtClean="0"/>
              <a:t>JVM</a:t>
            </a:r>
          </a:p>
          <a:p>
            <a:pPr lvl="1"/>
            <a:r>
              <a:rPr lang="en-US" dirty="0" smtClean="0"/>
              <a:t>Ran on large component-based benchmarks</a:t>
            </a:r>
            <a:endParaRPr lang="en-US" dirty="0" smtClean="0"/>
          </a:p>
          <a:p>
            <a:r>
              <a:rPr lang="en-US" dirty="0" smtClean="0"/>
              <a:t>Removes 4x as many </a:t>
            </a:r>
            <a:r>
              <a:rPr lang="en-US" dirty="0" err="1" smtClean="0"/>
              <a:t>allocs</a:t>
            </a:r>
            <a:r>
              <a:rPr lang="en-US" dirty="0" smtClean="0"/>
              <a:t> as escape analysis </a:t>
            </a:r>
            <a:r>
              <a:rPr lang="en-US" dirty="0" smtClean="0"/>
              <a:t>alone</a:t>
            </a:r>
          </a:p>
          <a:p>
            <a:pPr lvl="1"/>
            <a:r>
              <a:rPr lang="en-US" dirty="0" smtClean="0"/>
              <a:t>Speedups of up to 15%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Objects Escape Allocation Context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217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</a:t>
            </a:r>
            <a:r>
              <a:rPr lang="en-US" dirty="0" smtClean="0"/>
              <a:t>EA: hands tied</a:t>
            </a:r>
          </a:p>
          <a:p>
            <a:r>
              <a:rPr lang="en-US" dirty="0" smtClean="0"/>
              <a:t>Several escape analyses explore up the stack to add context [Blanchet 99, Whaley 99, Gay 00] </a:t>
            </a:r>
          </a:p>
          <a:p>
            <a:pPr lvl="1"/>
            <a:r>
              <a:rPr lang="en-US" dirty="0" smtClean="0"/>
              <a:t>Many contexts to explore, create to optimize an allocation site</a:t>
            </a:r>
            <a:endParaRPr lang="en-US" dirty="0" smtClean="0"/>
          </a:p>
          <a:p>
            <a:pPr lvl="1"/>
            <a:r>
              <a:rPr lang="en-US" dirty="0" smtClean="0"/>
              <a:t>Hard to scale to 10k functions,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500M </a:t>
            </a:r>
            <a:r>
              <a:rPr lang="en-US" dirty="0" smtClean="0"/>
              <a:t>context-sensitive </a:t>
            </a:r>
            <a:r>
              <a:rPr lang="en-US" dirty="0" err="1" smtClean="0"/>
              <a:t>allocs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019800" y="41148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315200" y="5410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848600" y="6019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9" idx="5"/>
            <a:endCxn id="16" idx="1"/>
          </p:cNvCxnSpPr>
          <p:nvPr/>
        </p:nvCxnSpPr>
        <p:spPr>
          <a:xfrm rot="16200000" flipH="1">
            <a:off x="7667345" y="5838544"/>
            <a:ext cx="275151" cy="198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924800" y="51054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7239000" y="4267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4"/>
          </p:cNvCxnSpPr>
          <p:nvPr/>
        </p:nvCxnSpPr>
        <p:spPr>
          <a:xfrm rot="5400000">
            <a:off x="7277100" y="51435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4" idx="0"/>
          </p:cNvCxnSpPr>
          <p:nvPr/>
        </p:nvCxnSpPr>
        <p:spPr>
          <a:xfrm rot="5400000">
            <a:off x="7391400" y="4114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81534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endCxn id="9" idx="7"/>
          </p:cNvCxnSpPr>
          <p:nvPr/>
        </p:nvCxnSpPr>
        <p:spPr>
          <a:xfrm rot="5400000">
            <a:off x="7591146" y="4838700"/>
            <a:ext cx="752755" cy="52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5" idx="0"/>
          </p:cNvCxnSpPr>
          <p:nvPr/>
        </p:nvCxnSpPr>
        <p:spPr>
          <a:xfrm rot="5400000">
            <a:off x="6305550" y="38671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1" idx="0"/>
          </p:cNvCxnSpPr>
          <p:nvPr/>
        </p:nvCxnSpPr>
        <p:spPr>
          <a:xfrm rot="16200000" flipH="1">
            <a:off x="8172450" y="417195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5" idx="1"/>
          </p:cNvCxnSpPr>
          <p:nvPr/>
        </p:nvCxnSpPr>
        <p:spPr>
          <a:xfrm rot="16200000" flipH="1">
            <a:off x="5981700" y="4076700"/>
            <a:ext cx="221270" cy="145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24" idx="7"/>
          </p:cNvCxnSpPr>
          <p:nvPr/>
        </p:nvCxnSpPr>
        <p:spPr>
          <a:xfrm rot="5400000">
            <a:off x="7721226" y="4152900"/>
            <a:ext cx="241674" cy="1654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6200000" flipH="1">
            <a:off x="6865330" y="4960329"/>
            <a:ext cx="516825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7620000" y="3733800"/>
            <a:ext cx="47501" cy="1828800"/>
          </a:xfrm>
          <a:custGeom>
            <a:avLst/>
            <a:gdLst>
              <a:gd name="connsiteX0" fmla="*/ 0 w 47501"/>
              <a:gd name="connsiteY0" fmla="*/ 1828800 h 1828800"/>
              <a:gd name="connsiteX1" fmla="*/ 47501 w 47501"/>
              <a:gd name="connsiteY1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501" h="1828800">
                <a:moveTo>
                  <a:pt x="0" y="1828800"/>
                </a:moveTo>
                <a:lnTo>
                  <a:pt x="47501" y="0"/>
                </a:lnTo>
              </a:path>
            </a:pathLst>
          </a:custGeom>
          <a:ln>
            <a:headEnd type="oval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629400" y="4419600"/>
            <a:ext cx="1752600" cy="1998345"/>
          </a:xfrm>
          <a:custGeom>
            <a:avLst/>
            <a:gdLst>
              <a:gd name="connsiteX0" fmla="*/ 845820 w 1752600"/>
              <a:gd name="connsiteY0" fmla="*/ 1177290 h 1998345"/>
              <a:gd name="connsiteX1" fmla="*/ 1257300 w 1752600"/>
              <a:gd name="connsiteY1" fmla="*/ 1908810 h 1998345"/>
              <a:gd name="connsiteX2" fmla="*/ 1543050 w 1752600"/>
              <a:gd name="connsiteY2" fmla="*/ 1680210 h 1998345"/>
              <a:gd name="connsiteX3" fmla="*/ 0 w 1752600"/>
              <a:gd name="connsiteY3" fmla="*/ 0 h 1998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1998345">
                <a:moveTo>
                  <a:pt x="845820" y="1177290"/>
                </a:moveTo>
                <a:cubicBezTo>
                  <a:pt x="993457" y="1501140"/>
                  <a:pt x="1141095" y="1824990"/>
                  <a:pt x="1257300" y="1908810"/>
                </a:cubicBezTo>
                <a:cubicBezTo>
                  <a:pt x="1373505" y="1992630"/>
                  <a:pt x="1752600" y="1998345"/>
                  <a:pt x="1543050" y="1680210"/>
                </a:cubicBezTo>
                <a:cubicBezTo>
                  <a:pt x="1333500" y="1362075"/>
                  <a:pt x="666750" y="681037"/>
                  <a:pt x="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Houston, We Have a Solution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534400" cy="5029200"/>
          </a:xfrm>
        </p:spPr>
        <p:txBody>
          <a:bodyPr>
            <a:normAutofit/>
          </a:bodyPr>
          <a:lstStyle/>
          <a:p>
            <a:pPr marL="514350" lvl="1" indent="-514350">
              <a:spcBef>
                <a:spcPts val="700"/>
              </a:spcBef>
              <a:buSzPct val="100000"/>
              <a:buNone/>
            </a:pPr>
            <a:r>
              <a:rPr lang="en-US" sz="2800" dirty="0" smtClean="0"/>
              <a:t>Jolt uses a two-part solution: </a:t>
            </a:r>
          </a:p>
          <a:p>
            <a:pPr marL="514350" lvl="1" indent="-514350">
              <a:spcBef>
                <a:spcPts val="7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Dynamic analyses find churn-laden subprograms</a:t>
            </a:r>
            <a:endParaRPr lang="en-US" sz="2800" dirty="0" smtClean="0"/>
          </a:p>
          <a:p>
            <a:pPr marL="788670" lvl="2" indent="-514350">
              <a:spcBef>
                <a:spcPts val="700"/>
              </a:spcBef>
              <a:buSzPct val="60000"/>
            </a:pPr>
            <a:r>
              <a:rPr lang="en-US" sz="2500" dirty="0" smtClean="0"/>
              <a:t>Rooted at a function</a:t>
            </a:r>
          </a:p>
          <a:p>
            <a:pPr marL="1245870" lvl="3" indent="-514350">
              <a:spcBef>
                <a:spcPts val="700"/>
              </a:spcBef>
              <a:buSzPct val="60000"/>
            </a:pPr>
            <a:r>
              <a:rPr lang="en-US" sz="2200" dirty="0" smtClean="0"/>
              <a:t>Only as many contexts as functions in program</a:t>
            </a:r>
            <a:endParaRPr lang="en-US" sz="2200" dirty="0" smtClean="0"/>
          </a:p>
          <a:p>
            <a:pPr marL="788670" lvl="2" indent="-514350">
              <a:spcBef>
                <a:spcPts val="700"/>
              </a:spcBef>
              <a:buSzPct val="60000"/>
            </a:pPr>
            <a:r>
              <a:rPr lang="en-US" sz="2400" dirty="0" smtClean="0"/>
              <a:t>Subprograms can contain many churned objects</a:t>
            </a:r>
            <a:endParaRPr lang="en-US" sz="2400" dirty="0" smtClean="0"/>
          </a:p>
          <a:p>
            <a:pPr marL="514350" lvl="1" indent="-514350">
              <a:spcBef>
                <a:spcPts val="700"/>
              </a:spcBef>
              <a:buSzPct val="100000"/>
              <a:buFont typeface="+mj-lt"/>
              <a:buAutoNum type="arabicPeriod"/>
            </a:pPr>
            <a:r>
              <a:rPr lang="en-US" sz="2800" dirty="0" smtClean="0"/>
              <a:t>Selectively inline </a:t>
            </a:r>
            <a:r>
              <a:rPr lang="en-US" sz="2800" dirty="0" smtClean="0"/>
              <a:t>portions </a:t>
            </a:r>
            <a:r>
              <a:rPr lang="en-US" sz="2800" dirty="0" smtClean="0"/>
              <a:t>of</a:t>
            </a:r>
            <a:br>
              <a:rPr lang="en-US" sz="2800" dirty="0" smtClean="0"/>
            </a:br>
            <a:r>
              <a:rPr lang="en-US" sz="2800" dirty="0" smtClean="0"/>
              <a:t>subprogram into root to </a:t>
            </a:r>
            <a:br>
              <a:rPr lang="en-US" sz="2800" dirty="0" smtClean="0"/>
            </a:br>
            <a:r>
              <a:rPr lang="en-US" sz="2800" dirty="0" smtClean="0"/>
              <a:t>create context</a:t>
            </a:r>
            <a:endParaRPr lang="en-US" sz="2800" dirty="0" smtClean="0"/>
          </a:p>
          <a:p>
            <a:pPr marL="788670" lvl="2" indent="-514350">
              <a:spcBef>
                <a:spcPts val="700"/>
              </a:spcBef>
              <a:buSzPct val="60000"/>
            </a:pPr>
            <a:r>
              <a:rPr lang="en-US" dirty="0" smtClean="0"/>
              <a:t>Churned objects no longer </a:t>
            </a:r>
            <a:br>
              <a:rPr lang="en-US" dirty="0" smtClean="0"/>
            </a:br>
            <a:r>
              <a:rPr lang="en-US" dirty="0" smtClean="0"/>
              <a:t>escape context</a:t>
            </a:r>
          </a:p>
          <a:p>
            <a:pPr marL="788670" lvl="2" indent="-514350">
              <a:spcBef>
                <a:spcPts val="700"/>
              </a:spcBef>
              <a:buSzPct val="60000"/>
            </a:pPr>
            <a:r>
              <a:rPr lang="en-US" dirty="0" smtClean="0"/>
              <a:t>Can now run escape analysis</a:t>
            </a:r>
          </a:p>
          <a:p>
            <a:pPr marL="788670" lvl="2" indent="-514350">
              <a:spcBef>
                <a:spcPts val="700"/>
              </a:spcBef>
              <a:buSzPct val="60000"/>
              <a:buNone/>
            </a:pPr>
            <a:endParaRPr lang="en-US" dirty="0" smtClean="0"/>
          </a:p>
        </p:txBody>
      </p:sp>
      <p:sp>
        <p:nvSpPr>
          <p:cNvPr id="93" name="Oval 92"/>
          <p:cNvSpPr/>
          <p:nvPr/>
        </p:nvSpPr>
        <p:spPr>
          <a:xfrm>
            <a:off x="6019800" y="41148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/>
          <p:nvPr/>
        </p:nvSpPr>
        <p:spPr>
          <a:xfrm>
            <a:off x="5867400" y="5410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477000" y="5410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7315200" y="5410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>
            <a:endCxn id="107" idx="0"/>
          </p:cNvCxnSpPr>
          <p:nvPr/>
        </p:nvCxnSpPr>
        <p:spPr>
          <a:xfrm rot="16200000" flipH="1">
            <a:off x="6553200" y="51816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93" idx="5"/>
            <a:endCxn id="108" idx="1"/>
          </p:cNvCxnSpPr>
          <p:nvPr/>
        </p:nvCxnSpPr>
        <p:spPr>
          <a:xfrm rot="16200000" flipH="1">
            <a:off x="6865330" y="4960329"/>
            <a:ext cx="516825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rot="5400000">
            <a:off x="6036129" y="5165271"/>
            <a:ext cx="360596" cy="1319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6629400" y="6172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7848600" y="60198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>
            <a:stCxn id="107" idx="4"/>
            <a:endCxn id="114" idx="0"/>
          </p:cNvCxnSpPr>
          <p:nvPr/>
        </p:nvCxnSpPr>
        <p:spPr>
          <a:xfrm rot="16200000" flipH="1">
            <a:off x="6724650" y="6076950"/>
            <a:ext cx="152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08" idx="5"/>
            <a:endCxn id="115" idx="1"/>
          </p:cNvCxnSpPr>
          <p:nvPr/>
        </p:nvCxnSpPr>
        <p:spPr>
          <a:xfrm rot="16200000" flipH="1">
            <a:off x="7667345" y="5838544"/>
            <a:ext cx="275151" cy="198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7924800" y="51054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122" name="Oval 121"/>
          <p:cNvSpPr/>
          <p:nvPr/>
        </p:nvSpPr>
        <p:spPr>
          <a:xfrm>
            <a:off x="7239000" y="4267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Arrow Connector 123"/>
          <p:cNvCxnSpPr>
            <a:stCxn id="122" idx="4"/>
          </p:cNvCxnSpPr>
          <p:nvPr/>
        </p:nvCxnSpPr>
        <p:spPr>
          <a:xfrm rot="5400000">
            <a:off x="7277100" y="51435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endCxn id="122" idx="0"/>
          </p:cNvCxnSpPr>
          <p:nvPr/>
        </p:nvCxnSpPr>
        <p:spPr>
          <a:xfrm rot="5400000">
            <a:off x="7391400" y="4114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8153400" y="43434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Arrow Connector 126"/>
          <p:cNvCxnSpPr>
            <a:endCxn id="108" idx="7"/>
          </p:cNvCxnSpPr>
          <p:nvPr/>
        </p:nvCxnSpPr>
        <p:spPr>
          <a:xfrm rot="5400000">
            <a:off x="7591146" y="4838700"/>
            <a:ext cx="752755" cy="52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endCxn id="93" idx="0"/>
          </p:cNvCxnSpPr>
          <p:nvPr/>
        </p:nvCxnSpPr>
        <p:spPr>
          <a:xfrm rot="5400000">
            <a:off x="6305550" y="38671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endCxn id="126" idx="0"/>
          </p:cNvCxnSpPr>
          <p:nvPr/>
        </p:nvCxnSpPr>
        <p:spPr>
          <a:xfrm rot="16200000" flipH="1">
            <a:off x="8172450" y="417195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endCxn id="93" idx="1"/>
          </p:cNvCxnSpPr>
          <p:nvPr/>
        </p:nvCxnSpPr>
        <p:spPr>
          <a:xfrm rot="16200000" flipH="1">
            <a:off x="5981700" y="4076700"/>
            <a:ext cx="221270" cy="145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122" idx="7"/>
          </p:cNvCxnSpPr>
          <p:nvPr/>
        </p:nvCxnSpPr>
        <p:spPr>
          <a:xfrm rot="5400000">
            <a:off x="7721226" y="4152900"/>
            <a:ext cx="241674" cy="1654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8077200" y="5257800"/>
            <a:ext cx="1143000" cy="685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133" name="Freeform 132"/>
          <p:cNvSpPr/>
          <p:nvPr/>
        </p:nvSpPr>
        <p:spPr>
          <a:xfrm>
            <a:off x="6629400" y="4789170"/>
            <a:ext cx="308610" cy="1815465"/>
          </a:xfrm>
          <a:custGeom>
            <a:avLst/>
            <a:gdLst>
              <a:gd name="connsiteX0" fmla="*/ 22860 w 251460"/>
              <a:gd name="connsiteY0" fmla="*/ 937260 h 1815465"/>
              <a:gd name="connsiteX1" fmla="*/ 68580 w 251460"/>
              <a:gd name="connsiteY1" fmla="*/ 1565910 h 1815465"/>
              <a:gd name="connsiteX2" fmla="*/ 240030 w 251460"/>
              <a:gd name="connsiteY2" fmla="*/ 1554480 h 1815465"/>
              <a:gd name="connsiteX3" fmla="*/ 0 w 251460"/>
              <a:gd name="connsiteY3" fmla="*/ 0 h 1815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460" h="1815465">
                <a:moveTo>
                  <a:pt x="22860" y="937260"/>
                </a:moveTo>
                <a:cubicBezTo>
                  <a:pt x="27622" y="1200150"/>
                  <a:pt x="32385" y="1463040"/>
                  <a:pt x="68580" y="1565910"/>
                </a:cubicBezTo>
                <a:cubicBezTo>
                  <a:pt x="104775" y="1668780"/>
                  <a:pt x="251460" y="1815465"/>
                  <a:pt x="240030" y="1554480"/>
                </a:cubicBezTo>
                <a:cubicBezTo>
                  <a:pt x="228600" y="1293495"/>
                  <a:pt x="57150" y="270510"/>
                  <a:pt x="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Arrow 133"/>
          <p:cNvSpPr/>
          <p:nvPr/>
        </p:nvSpPr>
        <p:spPr>
          <a:xfrm>
            <a:off x="5410200" y="4495800"/>
            <a:ext cx="533400" cy="3048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6629400" y="4419600"/>
            <a:ext cx="1752600" cy="1998345"/>
          </a:xfrm>
          <a:custGeom>
            <a:avLst/>
            <a:gdLst>
              <a:gd name="connsiteX0" fmla="*/ 845820 w 1752600"/>
              <a:gd name="connsiteY0" fmla="*/ 1177290 h 1998345"/>
              <a:gd name="connsiteX1" fmla="*/ 1257300 w 1752600"/>
              <a:gd name="connsiteY1" fmla="*/ 1908810 h 1998345"/>
              <a:gd name="connsiteX2" fmla="*/ 1543050 w 1752600"/>
              <a:gd name="connsiteY2" fmla="*/ 1680210 h 1998345"/>
              <a:gd name="connsiteX3" fmla="*/ 0 w 1752600"/>
              <a:gd name="connsiteY3" fmla="*/ 0 h 1998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2600" h="1998345">
                <a:moveTo>
                  <a:pt x="845820" y="1177290"/>
                </a:moveTo>
                <a:cubicBezTo>
                  <a:pt x="993457" y="1501140"/>
                  <a:pt x="1141095" y="1824990"/>
                  <a:pt x="1257300" y="1908810"/>
                </a:cubicBezTo>
                <a:cubicBezTo>
                  <a:pt x="1373505" y="1992630"/>
                  <a:pt x="1752600" y="1998345"/>
                  <a:pt x="1543050" y="1680210"/>
                </a:cubicBezTo>
                <a:cubicBezTo>
                  <a:pt x="1333500" y="1362075"/>
                  <a:pt x="666750" y="681037"/>
                  <a:pt x="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457950" y="4709160"/>
            <a:ext cx="455295" cy="1887855"/>
          </a:xfrm>
          <a:custGeom>
            <a:avLst/>
            <a:gdLst>
              <a:gd name="connsiteX0" fmla="*/ 0 w 455295"/>
              <a:gd name="connsiteY0" fmla="*/ 0 h 1887855"/>
              <a:gd name="connsiteX1" fmla="*/ 251460 w 455295"/>
              <a:gd name="connsiteY1" fmla="*/ 1623060 h 1887855"/>
              <a:gd name="connsiteX2" fmla="*/ 445770 w 455295"/>
              <a:gd name="connsiteY2" fmla="*/ 1588770 h 1887855"/>
              <a:gd name="connsiteX3" fmla="*/ 194310 w 455295"/>
              <a:gd name="connsiteY3" fmla="*/ 57150 h 188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295" h="1887855">
                <a:moveTo>
                  <a:pt x="0" y="0"/>
                </a:moveTo>
                <a:cubicBezTo>
                  <a:pt x="88582" y="679132"/>
                  <a:pt x="177165" y="1358265"/>
                  <a:pt x="251460" y="1623060"/>
                </a:cubicBezTo>
                <a:cubicBezTo>
                  <a:pt x="325755" y="1887855"/>
                  <a:pt x="455295" y="1849755"/>
                  <a:pt x="445770" y="1588770"/>
                </a:cubicBezTo>
                <a:cubicBezTo>
                  <a:pt x="436245" y="1327785"/>
                  <a:pt x="315277" y="692467"/>
                  <a:pt x="194310" y="5715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6766560" y="4652010"/>
            <a:ext cx="1501140" cy="1784985"/>
          </a:xfrm>
          <a:custGeom>
            <a:avLst/>
            <a:gdLst>
              <a:gd name="connsiteX0" fmla="*/ 0 w 1501140"/>
              <a:gd name="connsiteY0" fmla="*/ 205740 h 1784985"/>
              <a:gd name="connsiteX1" fmla="*/ 1188720 w 1501140"/>
              <a:gd name="connsiteY1" fmla="*/ 1577340 h 1784985"/>
              <a:gd name="connsiteX2" fmla="*/ 1303020 w 1501140"/>
              <a:gd name="connsiteY2" fmla="*/ 1451610 h 1784985"/>
              <a:gd name="connsiteX3" fmla="*/ 0 w 1501140"/>
              <a:gd name="connsiteY3" fmla="*/ 0 h 1784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1140" h="1784985">
                <a:moveTo>
                  <a:pt x="0" y="205740"/>
                </a:moveTo>
                <a:cubicBezTo>
                  <a:pt x="485775" y="787717"/>
                  <a:pt x="971550" y="1369695"/>
                  <a:pt x="1188720" y="1577340"/>
                </a:cubicBezTo>
                <a:cubicBezTo>
                  <a:pt x="1405890" y="1784985"/>
                  <a:pt x="1501140" y="1714500"/>
                  <a:pt x="1303020" y="1451610"/>
                </a:cubicBezTo>
                <a:cubicBezTo>
                  <a:pt x="1104900" y="1188720"/>
                  <a:pt x="552450" y="594360"/>
                  <a:pt x="0" y="0"/>
                </a:cubicBezTo>
              </a:path>
            </a:pathLst>
          </a:custGeom>
          <a:ln>
            <a:headEnd type="oval"/>
            <a:tailEnd type="diamon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>
            <a:endCxn id="114" idx="0"/>
          </p:cNvCxnSpPr>
          <p:nvPr/>
        </p:nvCxnSpPr>
        <p:spPr>
          <a:xfrm rot="16200000" flipH="1">
            <a:off x="6191250" y="5543550"/>
            <a:ext cx="10668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endCxn id="115" idx="1"/>
          </p:cNvCxnSpPr>
          <p:nvPr/>
        </p:nvCxnSpPr>
        <p:spPr>
          <a:xfrm rot="16200000" flipH="1">
            <a:off x="6819900" y="4991100"/>
            <a:ext cx="1122596" cy="1046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 rot="2700000">
            <a:off x="5395664" y="4396404"/>
            <a:ext cx="3096978" cy="2047498"/>
          </a:xfrm>
          <a:prstGeom prst="ellipse">
            <a:avLst/>
          </a:prstGeom>
          <a:solidFill>
            <a:schemeClr val="accent2">
              <a:alpha val="44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ight Arrow 144"/>
          <p:cNvSpPr/>
          <p:nvPr/>
        </p:nvSpPr>
        <p:spPr>
          <a:xfrm>
            <a:off x="152400" y="4114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ight Arrow 145"/>
          <p:cNvSpPr/>
          <p:nvPr/>
        </p:nvSpPr>
        <p:spPr>
          <a:xfrm>
            <a:off x="152400" y="22098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250" autoRev="1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5" dur="250" autoRev="1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9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0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104" grpId="0" animBg="1"/>
      <p:bldP spid="107" grpId="0" animBg="1"/>
      <p:bldP spid="107" grpId="1" animBg="1"/>
      <p:bldP spid="108" grpId="0" animBg="1"/>
      <p:bldP spid="114" grpId="0" animBg="1"/>
      <p:bldP spid="119" grpId="0" animBg="1"/>
      <p:bldP spid="132" grpId="0" animBg="1"/>
      <p:bldP spid="132" grpId="1" animBg="1"/>
      <p:bldP spid="133" grpId="0" animBg="1"/>
      <p:bldP spid="133" grpId="1" animBg="1"/>
      <p:bldP spid="134" grpId="2" animBg="1"/>
      <p:bldP spid="121" grpId="0" animBg="1"/>
      <p:bldP spid="136" grpId="0" animBg="1"/>
      <p:bldP spid="137" grpId="0" animBg="1"/>
      <p:bldP spid="144" grpId="0" animBg="1"/>
      <p:bldP spid="144" grpId="1" animBg="1"/>
      <p:bldP spid="145" grpId="0" animBg="1"/>
      <p:bldP spid="1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Find Roots: Churn Analysis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Goal: Identify roots of churn-laden subprograms</a:t>
            </a:r>
          </a:p>
          <a:p>
            <a:pPr lvl="1"/>
            <a:r>
              <a:rPr lang="en-US" dirty="0" smtClean="0"/>
              <a:t>Operate on static call graph (JIT’s domain)</a:t>
            </a:r>
          </a:p>
          <a:p>
            <a:pPr lvl="1"/>
            <a:r>
              <a:rPr lang="en-US" dirty="0" smtClean="0"/>
              <a:t>Use dynamic heap information to track churn</a:t>
            </a:r>
          </a:p>
          <a:p>
            <a:endParaRPr lang="en-US" dirty="0" smtClean="0"/>
          </a:p>
          <a:p>
            <a:r>
              <a:rPr lang="en-US" dirty="0" smtClean="0"/>
              <a:t>Use three dynamic analyses inspired by [</a:t>
            </a:r>
            <a:r>
              <a:rPr lang="en-US" dirty="0" err="1" smtClean="0"/>
              <a:t>Dufour</a:t>
            </a:r>
            <a:r>
              <a:rPr lang="en-US" dirty="0" smtClean="0"/>
              <a:t> 07]:</a:t>
            </a:r>
          </a:p>
          <a:p>
            <a:pPr lvl="1"/>
            <a:r>
              <a:rPr lang="en-US" dirty="0" smtClean="0"/>
              <a:t>Capture</a:t>
            </a:r>
          </a:p>
          <a:p>
            <a:pPr lvl="1"/>
            <a:r>
              <a:rPr lang="en-US" dirty="0" smtClean="0"/>
              <a:t>%Capture</a:t>
            </a:r>
          </a:p>
          <a:p>
            <a:pPr lvl="1"/>
            <a:r>
              <a:rPr lang="en-US" dirty="0" smtClean="0"/>
              <a:t>%Control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39" name="Slide Number Placeholder 138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Analyses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Three analyses together pinpoint subprogram root</a:t>
            </a:r>
            <a:endParaRPr lang="en-US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2590800" y="3200400"/>
            <a:ext cx="4419600" cy="3429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99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  <a:p>
            <a:pPr algn="ctr"/>
            <a:endParaRPr lang="en-US">
              <a:latin typeface="Verdana" pitchFamily="34" charset="0"/>
            </a:endParaRPr>
          </a:p>
          <a:p>
            <a:pPr algn="ctr"/>
            <a:endParaRPr lang="en-US">
              <a:latin typeface="Verdana" pitchFamily="34" charset="0"/>
            </a:endParaRPr>
          </a:p>
          <a:p>
            <a:pPr algn="ctr"/>
            <a:r>
              <a:rPr lang="en-US">
                <a:latin typeface="Verdana" pitchFamily="34" charset="0"/>
              </a:rPr>
              <a:t>    Capture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4419600" y="2743200"/>
            <a:ext cx="762000" cy="762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erdana" pitchFamily="34" charset="0"/>
              </a:rPr>
              <a:t>f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53340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5257800" y="5105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3657600" y="49530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3200400" y="4038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2" name="AutoShape 10"/>
          <p:cNvCxnSpPr>
            <a:cxnSpLocks noChangeShapeType="1"/>
          </p:cNvCxnSpPr>
          <p:nvPr/>
        </p:nvCxnSpPr>
        <p:spPr bwMode="auto">
          <a:xfrm>
            <a:off x="3886200" y="2667000"/>
            <a:ext cx="762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267200" y="2133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362200" y="2438400"/>
            <a:ext cx="1371600" cy="376238"/>
          </a:xfrm>
          <a:prstGeom prst="rect">
            <a:avLst/>
          </a:prstGeom>
          <a:solidFill>
            <a:srgbClr val="ECEC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%Capture</a:t>
            </a:r>
          </a:p>
        </p:txBody>
      </p:sp>
      <p:cxnSp>
        <p:nvCxnSpPr>
          <p:cNvPr id="15" name="AutoShape 13"/>
          <p:cNvCxnSpPr>
            <a:cxnSpLocks noChangeShapeType="1"/>
          </p:cNvCxnSpPr>
          <p:nvPr/>
        </p:nvCxnSpPr>
        <p:spPr bwMode="auto">
          <a:xfrm>
            <a:off x="3886200" y="3581400"/>
            <a:ext cx="762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" name="Line 14"/>
          <p:cNvSpPr>
            <a:spLocks noChangeShapeType="1"/>
          </p:cNvSpPr>
          <p:nvPr/>
        </p:nvSpPr>
        <p:spPr bwMode="auto">
          <a:xfrm rot="10800000">
            <a:off x="4267200" y="3657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2362200" y="3367088"/>
            <a:ext cx="1371600" cy="376237"/>
          </a:xfrm>
          <a:prstGeom prst="rect">
            <a:avLst/>
          </a:prstGeom>
          <a:solidFill>
            <a:srgbClr val="ECEC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%Control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Capture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04DA7E7-9B22-4496-B0D2-0788B942911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en-US" dirty="0" smtClean="0"/>
              <a:t>Capture(f) = # </a:t>
            </a:r>
            <a:r>
              <a:rPr lang="en-US" dirty="0" err="1" smtClean="0"/>
              <a:t>objs</a:t>
            </a:r>
            <a:r>
              <a:rPr lang="en-US" dirty="0" smtClean="0"/>
              <a:t> allocated by f or descendants that die before f returns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7200" y="2667000"/>
            <a:ext cx="472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example: </a:t>
            </a:r>
          </a:p>
          <a:p>
            <a:pPr algn="ctr"/>
            <a:r>
              <a:rPr lang="en-US" sz="3200" dirty="0" smtClean="0"/>
              <a:t>Capture(f) = 4</a:t>
            </a:r>
          </a:p>
          <a:p>
            <a:endParaRPr lang="en-US" sz="3200" dirty="0"/>
          </a:p>
          <a:p>
            <a:r>
              <a:rPr lang="en-US" sz="3200" dirty="0" smtClean="0"/>
              <a:t>Answers: Enough churn in the subprogram rooted at f to be worth optimizing?</a:t>
            </a:r>
          </a:p>
          <a:p>
            <a:endParaRPr lang="en-US" sz="3200" dirty="0" smtClean="0"/>
          </a:p>
          <a:p>
            <a:pPr algn="ctr"/>
            <a:r>
              <a:rPr lang="en-US" sz="3200" dirty="0" smtClean="0"/>
              <a:t>High Capture 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YES</a:t>
            </a:r>
          </a:p>
          <a:p>
            <a:endParaRPr lang="en-US" sz="3200" dirty="0"/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7315200" y="4800600"/>
            <a:ext cx="14478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5334000" y="2971800"/>
            <a:ext cx="3657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5029200" y="4800600"/>
            <a:ext cx="2133600" cy="182880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60198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Freeform 7"/>
          <p:cNvSpPr>
            <a:spLocks/>
          </p:cNvSpPr>
          <p:nvPr/>
        </p:nvSpPr>
        <p:spPr bwMode="auto">
          <a:xfrm>
            <a:off x="6172200" y="3124200"/>
            <a:ext cx="1447800" cy="12954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240" y="432"/>
              </a:cxn>
              <a:cxn ang="0">
                <a:pos x="816" y="0"/>
              </a:cxn>
            </a:cxnLst>
            <a:rect l="0" t="0" r="r" b="b"/>
            <a:pathLst>
              <a:path w="816" h="960">
                <a:moveTo>
                  <a:pt x="0" y="960"/>
                </a:moveTo>
                <a:cubicBezTo>
                  <a:pt x="52" y="776"/>
                  <a:pt x="104" y="592"/>
                  <a:pt x="240" y="432"/>
                </a:cubicBezTo>
                <a:cubicBezTo>
                  <a:pt x="376" y="272"/>
                  <a:pt x="596" y="136"/>
                  <a:pt x="81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Oval 8"/>
          <p:cNvSpPr>
            <a:spLocks noChangeArrowheads="1"/>
          </p:cNvSpPr>
          <p:nvPr/>
        </p:nvSpPr>
        <p:spPr bwMode="auto">
          <a:xfrm>
            <a:off x="5562600" y="6248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6019800" y="58674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6400800" y="6172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Freeform 15"/>
          <p:cNvSpPr>
            <a:spLocks/>
          </p:cNvSpPr>
          <p:nvPr/>
        </p:nvSpPr>
        <p:spPr bwMode="auto">
          <a:xfrm>
            <a:off x="6629400" y="4087812"/>
            <a:ext cx="1386840" cy="2160588"/>
          </a:xfrm>
          <a:custGeom>
            <a:avLst/>
            <a:gdLst>
              <a:gd name="connsiteX0" fmla="*/ 148 w 3084"/>
              <a:gd name="connsiteY0" fmla="*/ 1776 h 1776"/>
              <a:gd name="connsiteX1" fmla="*/ 484 w 3084"/>
              <a:gd name="connsiteY1" fmla="*/ 960 h 1776"/>
              <a:gd name="connsiteX2" fmla="*/ 3052 w 3084"/>
              <a:gd name="connsiteY2" fmla="*/ 0 h 1776"/>
              <a:gd name="connsiteX0" fmla="*/ 148 w 3084"/>
              <a:gd name="connsiteY0" fmla="*/ 1776 h 1776"/>
              <a:gd name="connsiteX1" fmla="*/ 484 w 3084"/>
              <a:gd name="connsiteY1" fmla="*/ 720 h 1776"/>
              <a:gd name="connsiteX2" fmla="*/ 3052 w 3084"/>
              <a:gd name="connsiteY2" fmla="*/ 0 h 1776"/>
              <a:gd name="connsiteX0" fmla="*/ 0 w 2936"/>
              <a:gd name="connsiteY0" fmla="*/ 1776 h 1776"/>
              <a:gd name="connsiteX1" fmla="*/ 576 w 2936"/>
              <a:gd name="connsiteY1" fmla="*/ 480 h 1776"/>
              <a:gd name="connsiteX2" fmla="*/ 2904 w 2936"/>
              <a:gd name="connsiteY2" fmla="*/ 0 h 1776"/>
              <a:gd name="connsiteX0" fmla="*/ 0 w 2456"/>
              <a:gd name="connsiteY0" fmla="*/ 1384 h 1384"/>
              <a:gd name="connsiteX1" fmla="*/ 576 w 2456"/>
              <a:gd name="connsiteY1" fmla="*/ 88 h 1384"/>
              <a:gd name="connsiteX2" fmla="*/ 2424 w 2456"/>
              <a:gd name="connsiteY2" fmla="*/ 856 h 1384"/>
              <a:gd name="connsiteX0" fmla="*/ 0 w 2216"/>
              <a:gd name="connsiteY0" fmla="*/ 1384 h 1384"/>
              <a:gd name="connsiteX1" fmla="*/ 576 w 2216"/>
              <a:gd name="connsiteY1" fmla="*/ 88 h 1384"/>
              <a:gd name="connsiteX2" fmla="*/ 2184 w 2216"/>
              <a:gd name="connsiteY2" fmla="*/ 856 h 1384"/>
              <a:gd name="connsiteX0" fmla="*/ 0 w 2377"/>
              <a:gd name="connsiteY0" fmla="*/ 1457 h 1457"/>
              <a:gd name="connsiteX1" fmla="*/ 576 w 2377"/>
              <a:gd name="connsiteY1" fmla="*/ 161 h 1457"/>
              <a:gd name="connsiteX2" fmla="*/ 2109 w 2377"/>
              <a:gd name="connsiteY2" fmla="*/ 346 h 1457"/>
              <a:gd name="connsiteX3" fmla="*/ 2184 w 2377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62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457 h 1457"/>
              <a:gd name="connsiteX1" fmla="*/ 576 w 2184"/>
              <a:gd name="connsiteY1" fmla="*/ 161 h 1457"/>
              <a:gd name="connsiteX2" fmla="*/ 1869 w 2184"/>
              <a:gd name="connsiteY2" fmla="*/ 250 h 1457"/>
              <a:gd name="connsiteX3" fmla="*/ 2184 w 2184"/>
              <a:gd name="connsiteY3" fmla="*/ 929 h 1457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  <a:gd name="connsiteX0" fmla="*/ 0 w 2184"/>
              <a:gd name="connsiteY0" fmla="*/ 1361 h 1361"/>
              <a:gd name="connsiteX1" fmla="*/ 936 w 2184"/>
              <a:gd name="connsiteY1" fmla="*/ 161 h 1361"/>
              <a:gd name="connsiteX2" fmla="*/ 1869 w 2184"/>
              <a:gd name="connsiteY2" fmla="*/ 154 h 1361"/>
              <a:gd name="connsiteX3" fmla="*/ 2184 w 2184"/>
              <a:gd name="connsiteY3" fmla="*/ 833 h 1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4" h="1361">
                <a:moveTo>
                  <a:pt x="0" y="1361"/>
                </a:moveTo>
                <a:cubicBezTo>
                  <a:pt x="156" y="1109"/>
                  <a:pt x="692" y="290"/>
                  <a:pt x="936" y="161"/>
                </a:cubicBezTo>
                <a:cubicBezTo>
                  <a:pt x="1167" y="0"/>
                  <a:pt x="1661" y="42"/>
                  <a:pt x="1869" y="154"/>
                </a:cubicBezTo>
                <a:cubicBezTo>
                  <a:pt x="2077" y="266"/>
                  <a:pt x="2103" y="698"/>
                  <a:pt x="2184" y="83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6629400" y="44196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Freeform 18"/>
          <p:cNvSpPr>
            <a:spLocks/>
          </p:cNvSpPr>
          <p:nvPr/>
        </p:nvSpPr>
        <p:spPr bwMode="auto">
          <a:xfrm>
            <a:off x="6781800" y="3581400"/>
            <a:ext cx="3810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96" y="192"/>
              </a:cxn>
              <a:cxn ang="0">
                <a:pos x="240" y="0"/>
              </a:cxn>
            </a:cxnLst>
            <a:rect l="0" t="0" r="r" b="b"/>
            <a:pathLst>
              <a:path w="240" h="528">
                <a:moveTo>
                  <a:pt x="0" y="528"/>
                </a:moveTo>
                <a:cubicBezTo>
                  <a:pt x="28" y="404"/>
                  <a:pt x="56" y="280"/>
                  <a:pt x="96" y="192"/>
                </a:cubicBezTo>
                <a:cubicBezTo>
                  <a:pt x="136" y="104"/>
                  <a:pt x="188" y="52"/>
                  <a:pt x="24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Freeform 19"/>
          <p:cNvSpPr>
            <a:spLocks/>
          </p:cNvSpPr>
          <p:nvPr/>
        </p:nvSpPr>
        <p:spPr bwMode="auto">
          <a:xfrm>
            <a:off x="5638800" y="5105400"/>
            <a:ext cx="457200" cy="1143000"/>
          </a:xfrm>
          <a:custGeom>
            <a:avLst/>
            <a:gdLst/>
            <a:ahLst/>
            <a:cxnLst>
              <a:cxn ang="0">
                <a:pos x="32" y="816"/>
              </a:cxn>
              <a:cxn ang="0">
                <a:pos x="32" y="384"/>
              </a:cxn>
              <a:cxn ang="0">
                <a:pos x="224" y="0"/>
              </a:cxn>
            </a:cxnLst>
            <a:rect l="0" t="0" r="r" b="b"/>
            <a:pathLst>
              <a:path w="224" h="816">
                <a:moveTo>
                  <a:pt x="32" y="816"/>
                </a:moveTo>
                <a:cubicBezTo>
                  <a:pt x="16" y="668"/>
                  <a:pt x="0" y="520"/>
                  <a:pt x="32" y="384"/>
                </a:cubicBezTo>
                <a:cubicBezTo>
                  <a:pt x="64" y="248"/>
                  <a:pt x="192" y="64"/>
                  <a:pt x="2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858000" y="2590800"/>
            <a:ext cx="6096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Verdana" pitchFamily="34" charset="0"/>
              </a:rPr>
              <a:t>f</a:t>
            </a:r>
            <a:endParaRPr lang="en-US" baseline="-25000" dirty="0">
              <a:latin typeface="Verdana" pitchFamily="34" charset="0"/>
            </a:endParaRPr>
          </a:p>
        </p:txBody>
      </p:sp>
      <p:sp>
        <p:nvSpPr>
          <p:cNvPr id="36" name="Freeform 21"/>
          <p:cNvSpPr>
            <a:spLocks/>
          </p:cNvSpPr>
          <p:nvPr/>
        </p:nvSpPr>
        <p:spPr bwMode="auto">
          <a:xfrm>
            <a:off x="6108700" y="3886200"/>
            <a:ext cx="673100" cy="1981200"/>
          </a:xfrm>
          <a:custGeom>
            <a:avLst/>
            <a:gdLst>
              <a:gd name="connsiteX0" fmla="*/ 64 w 488"/>
              <a:gd name="connsiteY0" fmla="*/ 1344 h 1344"/>
              <a:gd name="connsiteX1" fmla="*/ 64 w 488"/>
              <a:gd name="connsiteY1" fmla="*/ 1008 h 1344"/>
              <a:gd name="connsiteX2" fmla="*/ 448 w 488"/>
              <a:gd name="connsiteY2" fmla="*/ 528 h 1344"/>
              <a:gd name="connsiteX3" fmla="*/ 304 w 488"/>
              <a:gd name="connsiteY3" fmla="*/ 0 h 1344"/>
              <a:gd name="connsiteX0" fmla="*/ 64 w 540"/>
              <a:gd name="connsiteY0" fmla="*/ 1248 h 1248"/>
              <a:gd name="connsiteX1" fmla="*/ 64 w 540"/>
              <a:gd name="connsiteY1" fmla="*/ 912 h 1248"/>
              <a:gd name="connsiteX2" fmla="*/ 448 w 540"/>
              <a:gd name="connsiteY2" fmla="*/ 432 h 1248"/>
              <a:gd name="connsiteX3" fmla="*/ 448 w 540"/>
              <a:gd name="connsiteY3" fmla="*/ 0 h 1248"/>
              <a:gd name="connsiteX0" fmla="*/ 40 w 516"/>
              <a:gd name="connsiteY0" fmla="*/ 1248 h 1248"/>
              <a:gd name="connsiteX1" fmla="*/ 40 w 516"/>
              <a:gd name="connsiteY1" fmla="*/ 912 h 1248"/>
              <a:gd name="connsiteX2" fmla="*/ 280 w 516"/>
              <a:gd name="connsiteY2" fmla="*/ 336 h 1248"/>
              <a:gd name="connsiteX3" fmla="*/ 424 w 516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  <a:gd name="connsiteX0" fmla="*/ 40 w 424"/>
              <a:gd name="connsiteY0" fmla="*/ 1248 h 1248"/>
              <a:gd name="connsiteX1" fmla="*/ 40 w 424"/>
              <a:gd name="connsiteY1" fmla="*/ 912 h 1248"/>
              <a:gd name="connsiteX2" fmla="*/ 280 w 424"/>
              <a:gd name="connsiteY2" fmla="*/ 336 h 1248"/>
              <a:gd name="connsiteX3" fmla="*/ 424 w 424"/>
              <a:gd name="connsiteY3" fmla="*/ 0 h 1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4" h="1248">
                <a:moveTo>
                  <a:pt x="40" y="1248"/>
                </a:moveTo>
                <a:cubicBezTo>
                  <a:pt x="8" y="1148"/>
                  <a:pt x="0" y="1064"/>
                  <a:pt x="40" y="912"/>
                </a:cubicBezTo>
                <a:cubicBezTo>
                  <a:pt x="80" y="760"/>
                  <a:pt x="216" y="488"/>
                  <a:pt x="280" y="336"/>
                </a:cubicBezTo>
                <a:cubicBezTo>
                  <a:pt x="344" y="184"/>
                  <a:pt x="317" y="195"/>
                  <a:pt x="4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diamond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8001000" y="579120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Freeform 7"/>
          <p:cNvSpPr>
            <a:spLocks/>
          </p:cNvSpPr>
          <p:nvPr/>
        </p:nvSpPr>
        <p:spPr bwMode="auto">
          <a:xfrm>
            <a:off x="8134630" y="3657838"/>
            <a:ext cx="856970" cy="2133362"/>
          </a:xfrm>
          <a:custGeom>
            <a:avLst/>
            <a:gdLst>
              <a:gd name="connsiteX0" fmla="*/ 0 w 472"/>
              <a:gd name="connsiteY0" fmla="*/ 1581 h 1581"/>
              <a:gd name="connsiteX1" fmla="*/ 240 w 472"/>
              <a:gd name="connsiteY1" fmla="*/ 1053 h 1581"/>
              <a:gd name="connsiteX2" fmla="*/ 472 w 472"/>
              <a:gd name="connsiteY2" fmla="*/ 0 h 1581"/>
              <a:gd name="connsiteX0" fmla="*/ 11 w 483"/>
              <a:gd name="connsiteY0" fmla="*/ 1581 h 1581"/>
              <a:gd name="connsiteX1" fmla="*/ 79 w 483"/>
              <a:gd name="connsiteY1" fmla="*/ 771 h 1581"/>
              <a:gd name="connsiteX2" fmla="*/ 483 w 483"/>
              <a:gd name="connsiteY2" fmla="*/ 0 h 1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" h="1581">
                <a:moveTo>
                  <a:pt x="11" y="1581"/>
                </a:moveTo>
                <a:cubicBezTo>
                  <a:pt x="63" y="1397"/>
                  <a:pt x="0" y="1034"/>
                  <a:pt x="79" y="771"/>
                </a:cubicBezTo>
                <a:cubicBezTo>
                  <a:pt x="158" y="508"/>
                  <a:pt x="263" y="136"/>
                  <a:pt x="48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Multiply 38"/>
          <p:cNvSpPr/>
          <p:nvPr/>
        </p:nvSpPr>
        <p:spPr>
          <a:xfrm>
            <a:off x="5943600" y="43434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Multiply 39"/>
          <p:cNvSpPr/>
          <p:nvPr/>
        </p:nvSpPr>
        <p:spPr>
          <a:xfrm>
            <a:off x="7924800" y="5715000"/>
            <a:ext cx="457200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7.6|3.3|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0.5|3.5|8.4|6.8|9.2|3.8|1.1|7.8|8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8|6.4|7.8|10.3|2.7|2.8|2.9|5.2|10.3|9.9|10.4|1.7|8.9|7.6|4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7|2.9|0.8|6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7|5.4|3.3|12.8|4.7|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7|3.4|9.6|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2|0.2|2.4|0.3|2|1|10|0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5.3|4.4|6.6|4.8|2.9|26.1|16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2|1|1.9|1.5|6|1.6|2.3|2.2|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|10.4|7.3|7.7|6.8|2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.6|3|2.5|7.4|3.4|1.9|3.6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.1|9|2.2|7.8|4.9|11.3|2.3|1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7|10.8|2.9|2.1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7.1|6.9|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9|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8.8|2.4|2.8|3|3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9.8|28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4|8.9|5.9|8.7|6.2|17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7|10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3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3759</TotalTime>
  <Words>1395</Words>
  <Application>Microsoft Office PowerPoint</Application>
  <PresentationFormat>On-screen Show (4:3)</PresentationFormat>
  <Paragraphs>366</Paragraphs>
  <Slides>26</Slides>
  <Notes>10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Jolt:  Reducing Object Churn</vt:lpstr>
      <vt:lpstr>What is Object Churn?</vt:lpstr>
      <vt:lpstr>Churn is a Problem</vt:lpstr>
      <vt:lpstr>Jolt: Our Contribution</vt:lpstr>
      <vt:lpstr>Objects Escape Allocation Context</vt:lpstr>
      <vt:lpstr>Houston, We Have a Solution</vt:lpstr>
      <vt:lpstr>Step 1: Find Roots: Churn Analysis</vt:lpstr>
      <vt:lpstr>Overview of Analyses</vt:lpstr>
      <vt:lpstr>Capture</vt:lpstr>
      <vt:lpstr>%Capture</vt:lpstr>
      <vt:lpstr>%Control</vt:lpstr>
      <vt:lpstr>All Together Now</vt:lpstr>
      <vt:lpstr>How to Compute Analyses</vt:lpstr>
      <vt:lpstr>Computing Analyses with TLHs</vt:lpstr>
      <vt:lpstr>Step 2: Optimize: Smart Inlining</vt:lpstr>
      <vt:lpstr>Step 2: Optimize: Smart Inlining</vt:lpstr>
      <vt:lpstr>Knapsack Approximation</vt:lpstr>
      <vt:lpstr>Churn Analyses to the Rescue</vt:lpstr>
      <vt:lpstr>Eliminating Allocations</vt:lpstr>
      <vt:lpstr>Experimental Methodology</vt:lpstr>
      <vt:lpstr>Results</vt:lpstr>
      <vt:lpstr>Additional Experiments</vt:lpstr>
      <vt:lpstr>Summary</vt:lpstr>
      <vt:lpstr>Insight: One Context, Lots o’ Churn</vt:lpstr>
      <vt:lpstr>Finding the Perfect Contexts</vt:lpstr>
      <vt:lpstr>Houston, We Have a Solution</vt:lpstr>
    </vt:vector>
  </TitlesOfParts>
  <Company>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Jolt:  Removing Object Churn</dc:title>
  <dc:creator> AJ Shankar</dc:creator>
  <cp:lastModifiedBy> AJ Shankar</cp:lastModifiedBy>
  <cp:revision>83</cp:revision>
  <dcterms:created xsi:type="dcterms:W3CDTF">2008-10-14T06:41:40Z</dcterms:created>
  <dcterms:modified xsi:type="dcterms:W3CDTF">2008-10-21T19:46:45Z</dcterms:modified>
</cp:coreProperties>
</file>